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86" r:id="rId10"/>
    <p:sldId id="264" r:id="rId11"/>
    <p:sldId id="290" r:id="rId12"/>
    <p:sldId id="265" r:id="rId13"/>
    <p:sldId id="267" r:id="rId14"/>
    <p:sldId id="268" r:id="rId15"/>
    <p:sldId id="269" r:id="rId16"/>
    <p:sldId id="271" r:id="rId17"/>
    <p:sldId id="272" r:id="rId18"/>
    <p:sldId id="289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7" r:id="rId27"/>
    <p:sldId id="288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Inter" panose="02020500000000000000" charset="0"/>
      <p:regular r:id="rId31"/>
      <p:bold r:id="rId32"/>
      <p:italic r:id="rId33"/>
      <p:boldItalic r:id="rId34"/>
    </p:embeddedFont>
    <p:embeddedFont>
      <p:font typeface="Inter Light" panose="02020500000000000000" charset="0"/>
      <p:regular r:id="rId35"/>
      <p:bold r:id="rId36"/>
      <p:italic r:id="rId37"/>
      <p:boldItalic r:id="rId38"/>
    </p:embeddedFont>
    <p:embeddedFont>
      <p:font typeface="Inter SemiBold" panose="02020500000000000000" charset="0"/>
      <p:regular r:id="rId39"/>
      <p:bold r:id="rId40"/>
      <p:italic r:id="rId41"/>
      <p:boldItalic r:id="rId42"/>
    </p:embeddedFont>
    <p:embeddedFont>
      <p:font typeface="JetBrains Mono" panose="02020500000000000000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7FF"/>
    <a:srgbClr val="AAAAAA"/>
    <a:srgbClr val="626262"/>
    <a:srgbClr val="222222"/>
    <a:srgbClr val="B1B1B1"/>
    <a:srgbClr val="EF4444"/>
    <a:srgbClr val="666666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C453EC-5D9B-46AB-A776-9F4E6415F1DD}">
  <a:tblStyle styleId="{2FC453EC-5D9B-46AB-A776-9F4E6415F1D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3"/>
  </p:normalViewPr>
  <p:slideViewPr>
    <p:cSldViewPr snapToGrid="0">
      <p:cViewPr varScale="1">
        <p:scale>
          <a:sx n="104" d="100"/>
          <a:sy n="104" d="100"/>
        </p:scale>
        <p:origin x="73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TW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EB8D6D99-AC16-6BC0-F263-4629A291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>
            <a:extLst>
              <a:ext uri="{FF2B5EF4-FFF2-40B4-BE49-F238E27FC236}">
                <a16:creationId xmlns:a16="http://schemas.microsoft.com/office/drawing/2014/main" id="{B9567021-082F-BC21-69C8-0CA02B7262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>
            <a:extLst>
              <a:ext uri="{FF2B5EF4-FFF2-40B4-BE49-F238E27FC236}">
                <a16:creationId xmlns:a16="http://schemas.microsoft.com/office/drawing/2014/main" id="{EE947F6D-62EF-DBC5-BE72-EA17527BB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3784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4CDAEBB3-2DE2-B807-D045-1A37C5CA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:notes">
            <a:extLst>
              <a:ext uri="{FF2B5EF4-FFF2-40B4-BE49-F238E27FC236}">
                <a16:creationId xmlns:a16="http://schemas.microsoft.com/office/drawing/2014/main" id="{F7DA8E95-AAA4-4214-68FE-3DF22BDA4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:notes">
            <a:extLst>
              <a:ext uri="{FF2B5EF4-FFF2-40B4-BE49-F238E27FC236}">
                <a16:creationId xmlns:a16="http://schemas.microsoft.com/office/drawing/2014/main" id="{58DBA1E9-24F2-B5B7-D3E4-3E41E9242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4817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D068B177-32D6-28CD-1958-97E5AA65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>
            <a:extLst>
              <a:ext uri="{FF2B5EF4-FFF2-40B4-BE49-F238E27FC236}">
                <a16:creationId xmlns:a16="http://schemas.microsoft.com/office/drawing/2014/main" id="{1D51EB43-184B-ABAF-F43F-93F15CC37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252114BC-420E-DD7C-F8E7-DFA8836BE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2664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11D6323B-BC25-AC45-2910-90985B0D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>
            <a:extLst>
              <a:ext uri="{FF2B5EF4-FFF2-40B4-BE49-F238E27FC236}">
                <a16:creationId xmlns:a16="http://schemas.microsoft.com/office/drawing/2014/main" id="{73F4B6FA-789C-3FB3-BB81-3F9523956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>
            <a:extLst>
              <a:ext uri="{FF2B5EF4-FFF2-40B4-BE49-F238E27FC236}">
                <a16:creationId xmlns:a16="http://schemas.microsoft.com/office/drawing/2014/main" id="{C1B96551-89C2-E9F4-DD39-C33741310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618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TW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889250" y="2095943"/>
            <a:ext cx="8413500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Advanced </a:t>
            </a:r>
            <a:r>
              <a:rPr lang="en-US" sz="825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RAG</a:t>
            </a:r>
            <a:endParaRPr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3337950" y="4032246"/>
            <a:ext cx="5516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永豐金證券客服維運系統 </a:t>
            </a:r>
            <a:r>
              <a:rPr lang="en-US" altLang="zh-TW" sz="2400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POC</a:t>
            </a:r>
            <a:r>
              <a:rPr lang="zh-TW" altLang="en-US" sz="2400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介紹</a:t>
            </a:r>
            <a:endParaRPr dirty="0"/>
          </a:p>
        </p:txBody>
      </p:sp>
      <p:sp>
        <p:nvSpPr>
          <p:cNvPr id="2" name="Google Shape;85;p13">
            <a:extLst>
              <a:ext uri="{FF2B5EF4-FFF2-40B4-BE49-F238E27FC236}">
                <a16:creationId xmlns:a16="http://schemas.microsoft.com/office/drawing/2014/main" id="{B8530B44-A05B-1B24-EE3B-7C56F4941910}"/>
              </a:ext>
            </a:extLst>
          </p:cNvPr>
          <p:cNvSpPr txBox="1"/>
          <p:nvPr/>
        </p:nvSpPr>
        <p:spPr>
          <a:xfrm>
            <a:off x="3528450" y="5556246"/>
            <a:ext cx="5516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經紀系統部 電子交易科 鄭睿閎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0" y="2718941"/>
            <a:ext cx="51435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深度解析：轉換策略與圖像描述</a:t>
            </a:r>
            <a:endParaRPr dirty="0"/>
          </a:p>
        </p:txBody>
      </p:sp>
      <p:sp>
        <p:nvSpPr>
          <p:cNvPr id="197" name="Google Shape;197;p21"/>
          <p:cNvSpPr txBox="1"/>
          <p:nvPr/>
        </p:nvSpPr>
        <p:spPr>
          <a:xfrm>
            <a:off x="571500" y="1494978"/>
            <a:ext cx="48368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程式解析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vs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vLLM解析</a:t>
            </a:r>
            <a:endParaRPr dirty="0"/>
          </a:p>
        </p:txBody>
      </p:sp>
      <p:graphicFrame>
        <p:nvGraphicFramePr>
          <p:cNvPr id="198" name="Google Shape;198;p21"/>
          <p:cNvGraphicFramePr/>
          <p:nvPr>
            <p:extLst>
              <p:ext uri="{D42A27DB-BD31-4B8C-83A1-F6EECF244321}">
                <p14:modId xmlns:p14="http://schemas.microsoft.com/office/powerpoint/2010/main" val="3465393363"/>
              </p:ext>
            </p:extLst>
          </p:nvPr>
        </p:nvGraphicFramePr>
        <p:xfrm>
          <a:off x="571500" y="2828478"/>
          <a:ext cx="5143500" cy="3219425"/>
        </p:xfrm>
        <a:graphic>
          <a:graphicData uri="http://schemas.openxmlformats.org/drawingml/2006/table">
            <a:tbl>
              <a:tblPr firstRow="1" bandRow="1">
                <a:noFill/>
                <a:tableStyleId>{2FC453EC-5D9B-46AB-A776-9F4E6415F1DD}</a:tableStyleId>
              </a:tblPr>
              <a:tblGrid>
                <a:gridCol w="10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 err="1">
                          <a:solidFill>
                            <a:srgbClr val="A1A1A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特性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 err="1">
                          <a:solidFill>
                            <a:srgbClr val="A1A1A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MarkItDown</a:t>
                      </a:r>
                      <a:r>
                        <a:rPr lang="en-US" sz="1650" b="1" i="0" u="none" strike="noStrike" cap="none" dirty="0">
                          <a:solidFill>
                            <a:srgbClr val="A1A1A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(MS)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A1A1A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Visual OCR (Paddle)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997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適用場景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數位原生檔案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掃描檔、截圖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997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處理原理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解析 XML/DOM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電腦視覺 (CV)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2997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圖片處理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 err="1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僅提取檔案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生成圖像描述</a:t>
                      </a:r>
                      <a:r>
                        <a:rPr lang="en-US" sz="1500" b="1" i="0" u="none" strike="noStrike" cap="none" dirty="0">
                          <a:solidFill>
                            <a:srgbClr val="F5F5F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(Caption)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9" name="Google Shape;199;p21"/>
          <p:cNvSpPr txBox="1"/>
          <p:nvPr/>
        </p:nvSpPr>
        <p:spPr>
          <a:xfrm>
            <a:off x="6772275" y="3014216"/>
            <a:ext cx="478059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OCR &amp; 圖像描述流程</a:t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571500" y="3609528"/>
            <a:ext cx="1003994" cy="9525"/>
          </a:xfrm>
          <a:prstGeom prst="rect">
            <a:avLst/>
          </a:prstGeom>
          <a:solidFill>
            <a:srgbClr val="333333"/>
          </a:solidFill>
          <a:ln w="1270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1575494" y="3609528"/>
            <a:ext cx="1927770" cy="9525"/>
          </a:xfrm>
          <a:prstGeom prst="rect">
            <a:avLst/>
          </a:prstGeom>
          <a:solidFill>
            <a:srgbClr val="333333"/>
          </a:solidFill>
          <a:ln w="1270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503265" y="3609528"/>
            <a:ext cx="2211734" cy="9525"/>
          </a:xfrm>
          <a:prstGeom prst="rect">
            <a:avLst/>
          </a:prstGeom>
          <a:solidFill>
            <a:srgbClr val="333333"/>
          </a:solidFill>
          <a:ln w="9525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2275" y="3404741"/>
            <a:ext cx="17636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2275" y="3890516"/>
            <a:ext cx="17636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2275" y="4376291"/>
            <a:ext cx="176361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571500" y="4419153"/>
            <a:ext cx="100399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1575494" y="4419153"/>
            <a:ext cx="1927770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3503265" y="4419153"/>
            <a:ext cx="221173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571500" y="5228778"/>
            <a:ext cx="100399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575494" y="5228778"/>
            <a:ext cx="1927770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3503265" y="5228778"/>
            <a:ext cx="221173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71500" y="6038403"/>
            <a:ext cx="100399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1575494" y="6038403"/>
            <a:ext cx="1927770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3503265" y="6038403"/>
            <a:ext cx="2211734" cy="9525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139136" y="3404741"/>
            <a:ext cx="1649313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1. Detection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7139136" y="3576191"/>
            <a:ext cx="187104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識別</a:t>
            </a: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 Text, Table, </a:t>
            </a:r>
            <a:r>
              <a:rPr lang="en-US" sz="1050" b="1" i="0" u="none" strike="noStrike" cap="none" dirty="0">
                <a:solidFill>
                  <a:srgbClr val="F0ABFC"/>
                </a:solidFill>
                <a:latin typeface="Inter"/>
                <a:ea typeface="Inter"/>
                <a:cs typeface="Inter"/>
                <a:sym typeface="Inter"/>
              </a:rPr>
              <a:t>Image Box</a:t>
            </a:r>
            <a:endParaRPr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7139136" y="3890516"/>
            <a:ext cx="173831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2. VL</a:t>
            </a:r>
            <a:r>
              <a:rPr lang="en-US" altLang="zh-TW" sz="120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120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M Captioning</a:t>
            </a:r>
            <a:endParaRPr dirty="0"/>
          </a:p>
        </p:txBody>
      </p:sp>
      <p:sp>
        <p:nvSpPr>
          <p:cNvPr id="218" name="Google Shape;218;p21"/>
          <p:cNvSpPr txBox="1"/>
          <p:nvPr/>
        </p:nvSpPr>
        <p:spPr>
          <a:xfrm>
            <a:off x="7139136" y="4061966"/>
            <a:ext cx="1871048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送入</a:t>
            </a:r>
            <a:r>
              <a:rPr lang="zh-TW" altLang="en-US" sz="1050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本地視覺描述模型</a:t>
            </a: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生成描述</a:t>
            </a:r>
            <a:endParaRPr dirty="0"/>
          </a:p>
        </p:txBody>
      </p:sp>
      <p:sp>
        <p:nvSpPr>
          <p:cNvPr id="219" name="Google Shape;219;p21"/>
          <p:cNvSpPr txBox="1"/>
          <p:nvPr/>
        </p:nvSpPr>
        <p:spPr>
          <a:xfrm>
            <a:off x="7139136" y="4376291"/>
            <a:ext cx="1969591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3. Markdown Merge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7139136" y="4547741"/>
            <a:ext cx="241443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插入</a:t>
            </a: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: &gt; [!IMG</a:t>
            </a:r>
            <a:r>
              <a:rPr lang="en-US" altLang="zh-TW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_OCR</a:t>
            </a: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] </a:t>
            </a: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顯示</a:t>
            </a: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 CPU </a:t>
            </a:r>
            <a:r>
              <a:rPr lang="en-US" sz="105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負載</a:t>
            </a: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5C7148A3-6D0A-44B7-D74F-5294E94A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>
            <a:extLst>
              <a:ext uri="{FF2B5EF4-FFF2-40B4-BE49-F238E27FC236}">
                <a16:creationId xmlns:a16="http://schemas.microsoft.com/office/drawing/2014/main" id="{2C292A8D-2A47-FAA0-F502-234296488082}"/>
              </a:ext>
            </a:extLst>
          </p:cNvPr>
          <p:cNvSpPr txBox="1"/>
          <p:nvPr/>
        </p:nvSpPr>
        <p:spPr>
          <a:xfrm>
            <a:off x="571500" y="761107"/>
            <a:ext cx="11601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深度解析：轉換策略與圖像描述</a:t>
            </a:r>
            <a:r>
              <a:rPr lang="zh-TW" altLang="en-US" sz="180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流程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F9C2C15-464D-3CF7-69EF-04102D0F45E9}"/>
              </a:ext>
            </a:extLst>
          </p:cNvPr>
          <p:cNvGrpSpPr/>
          <p:nvPr/>
        </p:nvGrpSpPr>
        <p:grpSpPr>
          <a:xfrm>
            <a:off x="4259900" y="2952750"/>
            <a:ext cx="3672200" cy="952500"/>
            <a:chOff x="4509775" y="2952750"/>
            <a:chExt cx="3672200" cy="952500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C61B8FD-0AF4-851F-6510-E62C1A1BB8E2}"/>
                </a:ext>
              </a:extLst>
            </p:cNvPr>
            <p:cNvGrpSpPr/>
            <p:nvPr/>
          </p:nvGrpSpPr>
          <p:grpSpPr>
            <a:xfrm>
              <a:off x="5895974" y="2952750"/>
              <a:ext cx="952500" cy="952500"/>
              <a:chOff x="5895974" y="2952750"/>
              <a:chExt cx="952500" cy="952500"/>
            </a:xfrm>
          </p:grpSpPr>
          <p:pic>
            <p:nvPicPr>
              <p:cNvPr id="5" name="Google Shape;135;p18" descr="image.png">
                <a:extLst>
                  <a:ext uri="{FF2B5EF4-FFF2-40B4-BE49-F238E27FC236}">
                    <a16:creationId xmlns:a16="http://schemas.microsoft.com/office/drawing/2014/main" id="{B8BDA9D2-1274-4B40-5EB1-C55CB4ED9A8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895974" y="2952750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143;p18" descr="image.png">
                <a:extLst>
                  <a:ext uri="{FF2B5EF4-FFF2-40B4-BE49-F238E27FC236}">
                    <a16:creationId xmlns:a16="http://schemas.microsoft.com/office/drawing/2014/main" id="{8D79AB0E-C34B-17A2-48D9-B04939593D6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239619" y="3257550"/>
                <a:ext cx="265211" cy="342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" name="Straight Connector 18">
              <a:extLst>
                <a:ext uri="{FF2B5EF4-FFF2-40B4-BE49-F238E27FC236}">
                  <a16:creationId xmlns:a16="http://schemas.microsoft.com/office/drawing/2014/main" id="{B4DC18EF-ED5C-F6A1-2B8E-44EB0DA84403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4509775" y="3429000"/>
              <a:ext cx="13861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8">
              <a:extLst>
                <a:ext uri="{FF2B5EF4-FFF2-40B4-BE49-F238E27FC236}">
                  <a16:creationId xmlns:a16="http://schemas.microsoft.com/office/drawing/2014/main" id="{F7CEDABA-1855-DF58-FF6F-CC3288744B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6848474" y="3429000"/>
              <a:ext cx="13335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134F0DE9-D647-E935-7DE3-A4C13F8FE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72167"/>
            <a:ext cx="3652778" cy="5172075"/>
          </a:xfrm>
          <a:prstGeom prst="rect">
            <a:avLst/>
          </a:prstGeom>
        </p:spPr>
      </p:pic>
      <p:pic>
        <p:nvPicPr>
          <p:cNvPr id="18" name="圖片 17" descr="一張含有 文字, 螢幕擷取畫面, 軟體 的圖片">
            <a:extLst>
              <a:ext uri="{FF2B5EF4-FFF2-40B4-BE49-F238E27FC236}">
                <a16:creationId xmlns:a16="http://schemas.microsoft.com/office/drawing/2014/main" id="{24D7B835-8F09-D634-AF21-15A0CA085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677" y="0"/>
            <a:ext cx="3588514" cy="6983054"/>
          </a:xfrm>
          <a:prstGeom prst="rect">
            <a:avLst/>
          </a:prstGeom>
        </p:spPr>
      </p:pic>
      <p:pic>
        <p:nvPicPr>
          <p:cNvPr id="19" name="Google Shape;177;p20" descr="image.png">
            <a:extLst>
              <a:ext uri="{FF2B5EF4-FFF2-40B4-BE49-F238E27FC236}">
                <a16:creationId xmlns:a16="http://schemas.microsoft.com/office/drawing/2014/main" id="{15D497AD-2E60-0686-9321-693DE34123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0205" y="4210050"/>
            <a:ext cx="2166342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56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542" y="4506473"/>
            <a:ext cx="353556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103" y="4506473"/>
            <a:ext cx="132576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4864" y="4506473"/>
            <a:ext cx="353556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技術細節 02：切分策略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3563812" y="1766636"/>
            <a:ext cx="50642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Advance 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Chunking</a:t>
            </a:r>
            <a:endParaRPr dirty="0"/>
          </a:p>
        </p:txBody>
      </p:sp>
      <p:sp>
        <p:nvSpPr>
          <p:cNvPr id="230" name="Google Shape;230;p22"/>
          <p:cNvSpPr txBox="1"/>
          <p:nvPr/>
        </p:nvSpPr>
        <p:spPr>
          <a:xfrm>
            <a:off x="1213816" y="2671370"/>
            <a:ext cx="10316817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除了基本的 </a:t>
            </a:r>
            <a:r>
              <a:rPr lang="en-US" altLang="zh-TW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Markdown</a:t>
            </a:r>
            <a:r>
              <a:rPr lang="zh-TW" alt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標題切分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Config 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檔案 </a:t>
            </a:r>
            <a:r>
              <a:rPr lang="en-US" altLang="zh-TW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(YAML/JSON)</a:t>
            </a:r>
            <a:r>
              <a:rPr lang="zh-TW" alt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，圖片描述，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與 </a:t>
            </a:r>
            <a:r>
              <a:rPr lang="en-US" altLang="zh-TW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Log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等等 不能隨便切。</a:t>
            </a:r>
            <a:br>
              <a:rPr lang="zh-TW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根據</a:t>
            </a:r>
            <a:r>
              <a:rPr lang="zh-TW" altLang="en-US" sz="2100" b="1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代碼區塊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與</a:t>
            </a:r>
            <a:r>
              <a:rPr lang="zh-TW" altLang="en-US" sz="2100" b="1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操作步驟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來切分，</a:t>
            </a:r>
            <a:r>
              <a:rPr lang="zh-TW" altLang="en-US" sz="2100" b="1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透過 </a:t>
            </a:r>
            <a:r>
              <a:rPr lang="en-US" altLang="zh-TW" sz="2100" b="1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Overlap </a:t>
            </a:r>
            <a:r>
              <a:rPr lang="zh-TW" altLang="en-US" sz="2100" b="1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確保「指令」與「說明」永遠在一起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lang="zh-TW" altLang="en-US" dirty="0"/>
          </a:p>
        </p:txBody>
      </p:sp>
      <p:sp>
        <p:nvSpPr>
          <p:cNvPr id="231" name="Google Shape;231;p22"/>
          <p:cNvSpPr txBox="1"/>
          <p:nvPr/>
        </p:nvSpPr>
        <p:spPr>
          <a:xfrm>
            <a:off x="2144042" y="4696973"/>
            <a:ext cx="313551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Chunk A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2144042" y="4849373"/>
            <a:ext cx="313551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Step 1: Stop Service...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679603" y="4716023"/>
            <a:ext cx="944760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Overlap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024414" y="4696973"/>
            <a:ext cx="313551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Chunk B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7024414" y="4849373"/>
            <a:ext cx="313551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sudo systemctl stop app</a:t>
            </a:r>
            <a:endParaRPr/>
          </a:p>
        </p:txBody>
      </p:sp>
      <p:pic>
        <p:nvPicPr>
          <p:cNvPr id="2" name="Google Shape;225;p22" descr="image.png">
            <a:extLst>
              <a:ext uri="{FF2B5EF4-FFF2-40B4-BE49-F238E27FC236}">
                <a16:creationId xmlns:a16="http://schemas.microsoft.com/office/drawing/2014/main" id="{93A2291D-CEB5-72BF-4BCD-BE841A9707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542" y="5515483"/>
            <a:ext cx="353556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6;p22" descr="image.png">
            <a:extLst>
              <a:ext uri="{FF2B5EF4-FFF2-40B4-BE49-F238E27FC236}">
                <a16:creationId xmlns:a16="http://schemas.microsoft.com/office/drawing/2014/main" id="{D726C3DA-F7FB-42B9-65F2-0EA1FEA958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103" y="5515483"/>
            <a:ext cx="132576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7;p22" descr="image.png">
            <a:extLst>
              <a:ext uri="{FF2B5EF4-FFF2-40B4-BE49-F238E27FC236}">
                <a16:creationId xmlns:a16="http://schemas.microsoft.com/office/drawing/2014/main" id="{A99FE816-E340-4C1B-0A1D-3D524C0BFED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4864" y="5515483"/>
            <a:ext cx="353556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1;p22">
            <a:extLst>
              <a:ext uri="{FF2B5EF4-FFF2-40B4-BE49-F238E27FC236}">
                <a16:creationId xmlns:a16="http://schemas.microsoft.com/office/drawing/2014/main" id="{ADEF1A13-43A4-3973-313F-D2371076D46D}"/>
              </a:ext>
            </a:extLst>
          </p:cNvPr>
          <p:cNvSpPr txBox="1"/>
          <p:nvPr/>
        </p:nvSpPr>
        <p:spPr>
          <a:xfrm>
            <a:off x="2144042" y="5705983"/>
            <a:ext cx="313551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Chunk C</a:t>
            </a:r>
            <a:endParaRPr dirty="0"/>
          </a:p>
        </p:txBody>
      </p:sp>
      <p:sp>
        <p:nvSpPr>
          <p:cNvPr id="6" name="Google Shape;232;p22">
            <a:extLst>
              <a:ext uri="{FF2B5EF4-FFF2-40B4-BE49-F238E27FC236}">
                <a16:creationId xmlns:a16="http://schemas.microsoft.com/office/drawing/2014/main" id="{D30FF3EE-C4D4-D5D9-52AF-BD8AE826885D}"/>
              </a:ext>
            </a:extLst>
          </p:cNvPr>
          <p:cNvSpPr txBox="1"/>
          <p:nvPr/>
        </p:nvSpPr>
        <p:spPr>
          <a:xfrm>
            <a:off x="2144042" y="5858383"/>
            <a:ext cx="3135510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-US" altLang="zh-TW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zh-TW" alt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查看程式 </a:t>
            </a:r>
            <a:r>
              <a:rPr lang="en-US" altLang="zh-TW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log</a:t>
            </a:r>
            <a:r>
              <a:rPr 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dirty="0"/>
          </a:p>
        </p:txBody>
      </p:sp>
      <p:sp>
        <p:nvSpPr>
          <p:cNvPr id="7" name="Google Shape;233;p22">
            <a:extLst>
              <a:ext uri="{FF2B5EF4-FFF2-40B4-BE49-F238E27FC236}">
                <a16:creationId xmlns:a16="http://schemas.microsoft.com/office/drawing/2014/main" id="{9AE6B867-5A03-3E89-398E-D6D38BD390BD}"/>
              </a:ext>
            </a:extLst>
          </p:cNvPr>
          <p:cNvSpPr txBox="1"/>
          <p:nvPr/>
        </p:nvSpPr>
        <p:spPr>
          <a:xfrm>
            <a:off x="5679603" y="5725033"/>
            <a:ext cx="944760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Overlap</a:t>
            </a:r>
            <a:endParaRPr/>
          </a:p>
        </p:txBody>
      </p:sp>
      <p:sp>
        <p:nvSpPr>
          <p:cNvPr id="8" name="Google Shape;234;p22">
            <a:extLst>
              <a:ext uri="{FF2B5EF4-FFF2-40B4-BE49-F238E27FC236}">
                <a16:creationId xmlns:a16="http://schemas.microsoft.com/office/drawing/2014/main" id="{F86E82A9-2DBE-A0AB-C3CE-9A294575AA36}"/>
              </a:ext>
            </a:extLst>
          </p:cNvPr>
          <p:cNvSpPr txBox="1"/>
          <p:nvPr/>
        </p:nvSpPr>
        <p:spPr>
          <a:xfrm>
            <a:off x="7024414" y="5705983"/>
            <a:ext cx="313551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Chunk D</a:t>
            </a:r>
            <a:endParaRPr dirty="0"/>
          </a:p>
        </p:txBody>
      </p:sp>
      <p:sp>
        <p:nvSpPr>
          <p:cNvPr id="9" name="Google Shape;235;p22">
            <a:extLst>
              <a:ext uri="{FF2B5EF4-FFF2-40B4-BE49-F238E27FC236}">
                <a16:creationId xmlns:a16="http://schemas.microsoft.com/office/drawing/2014/main" id="{AE03D58D-0414-BAB6-30B4-3278E86F026A}"/>
              </a:ext>
            </a:extLst>
          </p:cNvPr>
          <p:cNvSpPr txBox="1"/>
          <p:nvPr/>
        </p:nvSpPr>
        <p:spPr>
          <a:xfrm>
            <a:off x="7024414" y="5858383"/>
            <a:ext cx="3135510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[!IMG]</a:t>
            </a:r>
            <a:r>
              <a:rPr lang="zh-TW" alt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 這是一張</a:t>
            </a:r>
            <a:r>
              <a:rPr lang="en-US" altLang="zh-TW" sz="975" dirty="0">
                <a:solidFill>
                  <a:srgbClr val="F5F5F7"/>
                </a:solidFill>
              </a:rPr>
              <a:t> log </a:t>
            </a:r>
            <a:r>
              <a:rPr lang="zh-TW" altLang="en-US" sz="975" dirty="0">
                <a:solidFill>
                  <a:srgbClr val="F5F5F7"/>
                </a:solidFill>
              </a:rPr>
              <a:t>圖片 </a:t>
            </a:r>
            <a:r>
              <a:rPr lang="en-US" altLang="zh-TW" sz="975" dirty="0">
                <a:solidFill>
                  <a:srgbClr val="F5F5F7"/>
                </a:solidFill>
              </a:rPr>
              <a:t>… [!IMG]</a:t>
            </a:r>
            <a:r>
              <a:rPr lang="en-US" sz="975" b="0" i="0" u="none" strike="noStrike" cap="none" dirty="0">
                <a:solidFill>
                  <a:srgbClr val="F5F5F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790253"/>
            <a:ext cx="224477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350" y="4138166"/>
            <a:ext cx="41148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技術細節 03：向量化 (VECTORIZATION)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71500" y="2467902"/>
            <a:ext cx="603002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將「意義」編碼為「座標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」。</a:t>
            </a:r>
            <a:endParaRPr dirty="0"/>
          </a:p>
        </p:txBody>
      </p:sp>
      <p:sp>
        <p:nvSpPr>
          <p:cNvPr id="262" name="Google Shape;262;p24"/>
          <p:cNvSpPr txBox="1"/>
          <p:nvPr/>
        </p:nvSpPr>
        <p:spPr>
          <a:xfrm>
            <a:off x="571500" y="3356650"/>
            <a:ext cx="5143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電腦不懂中文，它只懂數字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263" name="Google Shape;263;p24"/>
          <p:cNvSpPr txBox="1"/>
          <p:nvPr/>
        </p:nvSpPr>
        <p:spPr>
          <a:xfrm>
            <a:off x="571500" y="4235699"/>
            <a:ext cx="5143500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我們使用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 b="1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Embedding Model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如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bge-m3) 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將每一段文字轉換為一個長度為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1024 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的浮點數向量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pic>
        <p:nvPicPr>
          <p:cNvPr id="264" name="Google Shape;264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8319" y="3471416"/>
            <a:ext cx="22086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8285847" y="4630650"/>
            <a:ext cx="152580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(1024 dimensions)</a:t>
            </a:r>
            <a:endParaRPr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A472912-24D7-0678-AD36-88A435422FA1}"/>
              </a:ext>
            </a:extLst>
          </p:cNvPr>
          <p:cNvGrpSpPr/>
          <p:nvPr/>
        </p:nvGrpSpPr>
        <p:grpSpPr>
          <a:xfrm>
            <a:off x="8343453" y="2680841"/>
            <a:ext cx="1410592" cy="600075"/>
            <a:chOff x="8343453" y="2680841"/>
            <a:chExt cx="1410592" cy="600075"/>
          </a:xfrm>
        </p:grpSpPr>
        <p:pic>
          <p:nvPicPr>
            <p:cNvPr id="258" name="Google Shape;258;p24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43453" y="2680841"/>
              <a:ext cx="1410592" cy="600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F086AE-2665-8E78-47C4-E1D9606BCB4E}"/>
                </a:ext>
              </a:extLst>
            </p:cNvPr>
            <p:cNvSpPr/>
            <p:nvPr/>
          </p:nvSpPr>
          <p:spPr>
            <a:xfrm>
              <a:off x="8462865" y="2744901"/>
              <a:ext cx="1151133" cy="360844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177C1A-06F5-1911-EDF6-903DD255196C}"/>
              </a:ext>
            </a:extLst>
          </p:cNvPr>
          <p:cNvSpPr txBox="1"/>
          <p:nvPr/>
        </p:nvSpPr>
        <p:spPr>
          <a:xfrm>
            <a:off x="8425894" y="2842378"/>
            <a:ext cx="1328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A1A1A6"/>
                </a:solidFill>
                <a:latin typeface="Inter"/>
                <a:sym typeface="Inter"/>
              </a:rPr>
              <a:t>“</a:t>
            </a:r>
            <a:r>
              <a:rPr lang="zh-TW" altLang="en-US" sz="1200" dirty="0">
                <a:solidFill>
                  <a:srgbClr val="A1A1A6"/>
                </a:solidFill>
                <a:latin typeface="Inter"/>
                <a:sym typeface="Inter"/>
              </a:rPr>
              <a:t>系統連線逾時</a:t>
            </a:r>
            <a:r>
              <a:rPr lang="en-US" altLang="zh-TW" sz="1200" dirty="0">
                <a:solidFill>
                  <a:srgbClr val="A1A1A6"/>
                </a:solidFill>
                <a:latin typeface="Inter"/>
                <a:sym typeface="Inter"/>
              </a:rPr>
              <a:t>”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6;p25">
            <a:extLst>
              <a:ext uri="{FF2B5EF4-FFF2-40B4-BE49-F238E27FC236}">
                <a16:creationId xmlns:a16="http://schemas.microsoft.com/office/drawing/2014/main" id="{81C3538C-6BE4-0F40-19B0-3ED72D0C461F}"/>
              </a:ext>
            </a:extLst>
          </p:cNvPr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深度解析：語意空間分布</a:t>
            </a:r>
            <a:endParaRPr/>
          </a:p>
        </p:txBody>
      </p:sp>
      <p:sp>
        <p:nvSpPr>
          <p:cNvPr id="7" name="Google Shape;287;p25">
            <a:extLst>
              <a:ext uri="{FF2B5EF4-FFF2-40B4-BE49-F238E27FC236}">
                <a16:creationId xmlns:a16="http://schemas.microsoft.com/office/drawing/2014/main" id="{E3E7490B-F62F-258F-0979-5101D0FB1DFE}"/>
              </a:ext>
            </a:extLst>
          </p:cNvPr>
          <p:cNvSpPr txBox="1"/>
          <p:nvPr/>
        </p:nvSpPr>
        <p:spPr>
          <a:xfrm>
            <a:off x="571500" y="2361753"/>
            <a:ext cx="54006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距離 = 相似度</a:t>
            </a:r>
            <a:endParaRPr/>
          </a:p>
        </p:txBody>
      </p:sp>
      <p:sp>
        <p:nvSpPr>
          <p:cNvPr id="8" name="Google Shape;288;p25">
            <a:extLst>
              <a:ext uri="{FF2B5EF4-FFF2-40B4-BE49-F238E27FC236}">
                <a16:creationId xmlns:a16="http://schemas.microsoft.com/office/drawing/2014/main" id="{4567442E-7EE2-DA30-04C5-1BDBC5417009}"/>
              </a:ext>
            </a:extLst>
          </p:cNvPr>
          <p:cNvSpPr txBox="1"/>
          <p:nvPr/>
        </p:nvSpPr>
        <p:spPr>
          <a:xfrm>
            <a:off x="571500" y="3238053"/>
            <a:ext cx="3612573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在向量空間中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，</a:t>
            </a:r>
            <a:r>
              <a:rPr lang="en-US" sz="21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「</a:t>
            </a:r>
            <a:r>
              <a:rPr lang="en-US" sz="2100" b="1" i="0" u="none" strike="noStrike" cap="none" dirty="0" err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連線失敗</a:t>
            </a:r>
            <a:r>
              <a:rPr lang="en-US" sz="21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」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與 </a:t>
            </a:r>
            <a:r>
              <a:rPr lang="en-US" sz="21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「</a:t>
            </a:r>
            <a:r>
              <a:rPr lang="en-US" sz="2100" b="1" i="0" u="none" strike="noStrike" cap="none" dirty="0" err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防火牆阻擋</a:t>
            </a:r>
            <a:r>
              <a:rPr lang="en-US" sz="21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」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是鄰居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9" name="Google Shape;289;p25">
            <a:extLst>
              <a:ext uri="{FF2B5EF4-FFF2-40B4-BE49-F238E27FC236}">
                <a16:creationId xmlns:a16="http://schemas.microsoft.com/office/drawing/2014/main" id="{C4DBE92E-D0D6-E3D1-B14D-A854B8A25B65}"/>
              </a:ext>
            </a:extLst>
          </p:cNvPr>
          <p:cNvSpPr txBox="1"/>
          <p:nvPr/>
        </p:nvSpPr>
        <p:spPr>
          <a:xfrm>
            <a:off x="571499" y="4304853"/>
            <a:ext cx="540067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即使沒有相同關鍵字，向量搜尋也能找到它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2FEC75A-8E60-82F6-3716-04611C603B47}"/>
              </a:ext>
            </a:extLst>
          </p:cNvPr>
          <p:cNvGrpSpPr/>
          <p:nvPr/>
        </p:nvGrpSpPr>
        <p:grpSpPr>
          <a:xfrm>
            <a:off x="6477000" y="1961703"/>
            <a:ext cx="5316588" cy="3810000"/>
            <a:chOff x="6477000" y="1961703"/>
            <a:chExt cx="5316588" cy="3810000"/>
          </a:xfrm>
        </p:grpSpPr>
        <p:pic>
          <p:nvPicPr>
            <p:cNvPr id="2" name="Google Shape;282;p25" descr="image.png">
              <a:extLst>
                <a:ext uri="{FF2B5EF4-FFF2-40B4-BE49-F238E27FC236}">
                  <a16:creationId xmlns:a16="http://schemas.microsoft.com/office/drawing/2014/main" id="{EE12F81F-A750-B476-18B9-81CA4F06B0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77000" y="1961703"/>
              <a:ext cx="5143500" cy="381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92;p25" descr="image.png">
              <a:extLst>
                <a:ext uri="{FF2B5EF4-FFF2-40B4-BE49-F238E27FC236}">
                  <a16:creationId xmlns:a16="http://schemas.microsoft.com/office/drawing/2014/main" id="{FEA43AF0-B50F-8A63-EF17-5A6716D703D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05575" y="1980753"/>
              <a:ext cx="5124450" cy="3790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93;p25">
              <a:extLst>
                <a:ext uri="{FF2B5EF4-FFF2-40B4-BE49-F238E27FC236}">
                  <a16:creationId xmlns:a16="http://schemas.microsoft.com/office/drawing/2014/main" id="{1D9C5476-1D05-E542-EE6D-D74526D9548D}"/>
                </a:ext>
              </a:extLst>
            </p:cNvPr>
            <p:cNvSpPr/>
            <p:nvPr/>
          </p:nvSpPr>
          <p:spPr>
            <a:xfrm>
              <a:off x="6486525" y="3487489"/>
              <a:ext cx="5124450" cy="19050"/>
            </a:xfrm>
            <a:prstGeom prst="rect">
              <a:avLst/>
            </a:prstGeom>
            <a:solidFill>
              <a:srgbClr val="2997FF"/>
            </a:solidFill>
            <a:ln w="9525" cap="flat" cmpd="sng">
              <a:solidFill>
                <a:srgbClr val="F5F5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94;p25">
              <a:extLst>
                <a:ext uri="{FF2B5EF4-FFF2-40B4-BE49-F238E27FC236}">
                  <a16:creationId xmlns:a16="http://schemas.microsoft.com/office/drawing/2014/main" id="{EE158B0C-6F77-9234-3816-EB5CD08BF977}"/>
                </a:ext>
              </a:extLst>
            </p:cNvPr>
            <p:cNvSpPr/>
            <p:nvPr/>
          </p:nvSpPr>
          <p:spPr>
            <a:xfrm>
              <a:off x="9561165" y="1971228"/>
              <a:ext cx="19050" cy="3790950"/>
            </a:xfrm>
            <a:prstGeom prst="rect">
              <a:avLst/>
            </a:prstGeom>
            <a:solidFill>
              <a:srgbClr val="2997FF"/>
            </a:solidFill>
            <a:ln w="9525" cap="flat" cmpd="sng">
              <a:solidFill>
                <a:srgbClr val="2997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95;p25">
              <a:extLst>
                <a:ext uri="{FF2B5EF4-FFF2-40B4-BE49-F238E27FC236}">
                  <a16:creationId xmlns:a16="http://schemas.microsoft.com/office/drawing/2014/main" id="{7DC73215-EEA4-D01F-9EA9-F7FC4E9BC524}"/>
                </a:ext>
              </a:extLst>
            </p:cNvPr>
            <p:cNvSpPr/>
            <p:nvPr/>
          </p:nvSpPr>
          <p:spPr>
            <a:xfrm>
              <a:off x="9465915" y="3392239"/>
              <a:ext cx="190500" cy="190500"/>
            </a:xfrm>
            <a:prstGeom prst="roundRect">
              <a:avLst>
                <a:gd name="adj" fmla="val 50000"/>
              </a:avLst>
            </a:prstGeom>
            <a:solidFill>
              <a:srgbClr val="EF444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96;p25">
              <a:extLst>
                <a:ext uri="{FF2B5EF4-FFF2-40B4-BE49-F238E27FC236}">
                  <a16:creationId xmlns:a16="http://schemas.microsoft.com/office/drawing/2014/main" id="{D34CEC42-88B9-F1ED-88DF-E95520C7EDC9}"/>
                </a:ext>
              </a:extLst>
            </p:cNvPr>
            <p:cNvSpPr/>
            <p:nvPr/>
          </p:nvSpPr>
          <p:spPr>
            <a:xfrm>
              <a:off x="9760148" y="3619946"/>
              <a:ext cx="114300" cy="114300"/>
            </a:xfrm>
            <a:prstGeom prst="roundRect">
              <a:avLst>
                <a:gd name="adj" fmla="val 50000"/>
              </a:avLst>
            </a:prstGeom>
            <a:solidFill>
              <a:srgbClr val="299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97;p25">
              <a:extLst>
                <a:ext uri="{FF2B5EF4-FFF2-40B4-BE49-F238E27FC236}">
                  <a16:creationId xmlns:a16="http://schemas.microsoft.com/office/drawing/2014/main" id="{DA88DBD0-4B9D-E133-8F64-8DBE44D961C9}"/>
                </a:ext>
              </a:extLst>
            </p:cNvPr>
            <p:cNvSpPr/>
            <p:nvPr/>
          </p:nvSpPr>
          <p:spPr>
            <a:xfrm>
              <a:off x="7463730" y="4956274"/>
              <a:ext cx="95250" cy="9525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A70189-59C1-5CF2-318A-2EC042B641E1}"/>
                </a:ext>
              </a:extLst>
            </p:cNvPr>
            <p:cNvSpPr txBox="1"/>
            <p:nvPr/>
          </p:nvSpPr>
          <p:spPr>
            <a:xfrm>
              <a:off x="9588921" y="3169176"/>
              <a:ext cx="16589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b="0" i="0" u="none" strike="noStrike" cap="none" dirty="0">
                  <a:solidFill>
                    <a:srgbClr val="EF4444"/>
                  </a:solidFill>
                  <a:latin typeface="Inter"/>
                  <a:ea typeface="Inter"/>
                  <a:cs typeface="Inter"/>
                  <a:sym typeface="Inter"/>
                </a:rPr>
                <a:t>Query: “</a:t>
              </a:r>
              <a:r>
                <a:rPr lang="zh-TW" altLang="en-US" sz="1000" b="0" i="0" u="none" strike="noStrike" cap="none" dirty="0">
                  <a:solidFill>
                    <a:srgbClr val="EF4444"/>
                  </a:solidFill>
                  <a:latin typeface="Inter"/>
                  <a:ea typeface="Inter"/>
                  <a:cs typeface="Inter"/>
                  <a:sym typeface="Inter"/>
                </a:rPr>
                <a:t>連線失敗</a:t>
              </a:r>
              <a:r>
                <a:rPr lang="en-US" altLang="zh-TW" sz="1000" b="0" i="0" u="none" strike="noStrike" cap="none" dirty="0">
                  <a:solidFill>
                    <a:srgbClr val="EF4444"/>
                  </a:solidFill>
                  <a:latin typeface="Inter"/>
                  <a:ea typeface="Inter"/>
                  <a:cs typeface="Inter"/>
                  <a:sym typeface="Inter"/>
                </a:rPr>
                <a:t>”</a:t>
              </a:r>
              <a:endParaRPr lang="zh-TW" altLang="en-US" sz="1000" dirty="0">
                <a:solidFill>
                  <a:srgbClr val="EF4444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DC49984-2452-5F8C-C623-1042E612B368}"/>
                </a:ext>
              </a:extLst>
            </p:cNvPr>
            <p:cNvSpPr txBox="1"/>
            <p:nvPr/>
          </p:nvSpPr>
          <p:spPr>
            <a:xfrm>
              <a:off x="9817298" y="3748505"/>
              <a:ext cx="19762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b="0" i="0" u="none" strike="noStrike" cap="none" dirty="0">
                  <a:solidFill>
                    <a:srgbClr val="2997FF"/>
                  </a:solidFill>
                  <a:latin typeface="Inter"/>
                  <a:ea typeface="Inter"/>
                  <a:cs typeface="Inter"/>
                  <a:sym typeface="Inter"/>
                </a:rPr>
                <a:t>Doc: “503 Error”</a:t>
              </a:r>
              <a:r>
                <a:rPr lang="zh-TW" altLang="en-US" sz="1000" b="0" i="0" u="none" strike="noStrike" cap="none" dirty="0">
                  <a:solidFill>
                    <a:srgbClr val="2997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altLang="zh-TW" sz="1000" b="0" i="0" u="none" strike="noStrike" cap="none" dirty="0">
                  <a:solidFill>
                    <a:srgbClr val="2997FF"/>
                  </a:solidFill>
                  <a:latin typeface="Inter"/>
                  <a:ea typeface="Inter"/>
                  <a:cs typeface="Inter"/>
                  <a:sym typeface="Inter"/>
                </a:rPr>
                <a:t>(Slim0.92)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59906F5-76A1-F15A-DDCD-58B2692063E4}"/>
                </a:ext>
              </a:extLst>
            </p:cNvPr>
            <p:cNvSpPr txBox="1"/>
            <p:nvPr/>
          </p:nvSpPr>
          <p:spPr>
            <a:xfrm>
              <a:off x="7508675" y="5104953"/>
              <a:ext cx="197629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b="0" i="0" u="none" strike="noStrike" cap="none" dirty="0">
                  <a:solidFill>
                    <a:srgbClr val="666666"/>
                  </a:solidFill>
                  <a:latin typeface="Inter"/>
                  <a:ea typeface="Inter"/>
                  <a:cs typeface="Inter"/>
                  <a:sym typeface="Inter"/>
                </a:rPr>
                <a:t>Doc: “Login OK”</a:t>
              </a:r>
              <a:r>
                <a:rPr lang="zh-TW" altLang="en-US" sz="1000" b="0" i="0" u="none" strike="noStrike" cap="none" dirty="0">
                  <a:solidFill>
                    <a:srgbClr val="666666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altLang="zh-TW" sz="1000" b="0" i="0" u="none" strike="noStrike" cap="none" dirty="0">
                  <a:solidFill>
                    <a:srgbClr val="666666"/>
                  </a:solidFill>
                  <a:latin typeface="Inter"/>
                  <a:ea typeface="Inter"/>
                  <a:cs typeface="Inter"/>
                  <a:sym typeface="Inter"/>
                </a:rPr>
                <a:t>(Slim0.15)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2261741"/>
            <a:ext cx="1230808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技術細節 04：混合檢索算法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695325" y="2795141"/>
            <a:ext cx="54006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Hybrid Search</a:t>
            </a:r>
            <a:endParaRPr dirty="0"/>
          </a:p>
        </p:txBody>
      </p:sp>
      <p:sp>
        <p:nvSpPr>
          <p:cNvPr id="289" name="Google Shape;289;p26"/>
          <p:cNvSpPr txBox="1"/>
          <p:nvPr/>
        </p:nvSpPr>
        <p:spPr>
          <a:xfrm>
            <a:off x="695325" y="3585716"/>
            <a:ext cx="51435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Wilson 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的查詢包含兩部分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：</a:t>
            </a:r>
            <a:endParaRPr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B738200-7858-D8F3-BBEC-286261ACA95A}"/>
              </a:ext>
            </a:extLst>
          </p:cNvPr>
          <p:cNvGrpSpPr/>
          <p:nvPr/>
        </p:nvGrpSpPr>
        <p:grpSpPr>
          <a:xfrm>
            <a:off x="6096000" y="2924075"/>
            <a:ext cx="5299032" cy="2038350"/>
            <a:chOff x="6220524" y="2847528"/>
            <a:chExt cx="5299032" cy="2038350"/>
          </a:xfrm>
        </p:grpSpPr>
        <p:pic>
          <p:nvPicPr>
            <p:cNvPr id="285" name="Google Shape;285;p26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20524" y="2847528"/>
              <a:ext cx="5299032" cy="203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6"/>
            <p:cNvSpPr txBox="1"/>
            <p:nvPr/>
          </p:nvSpPr>
          <p:spPr>
            <a:xfrm>
              <a:off x="6611049" y="3238053"/>
              <a:ext cx="4580572" cy="171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888888"/>
                  </a:solidFill>
                  <a:latin typeface="Inter"/>
                  <a:ea typeface="Inter"/>
                  <a:cs typeface="Inter"/>
                  <a:sym typeface="Inter"/>
                </a:rPr>
                <a:t>Reciprocal Rank Fusion (RRF)</a:t>
              </a: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Google Shape;291;p26"/>
                <p:cNvSpPr txBox="1"/>
                <p:nvPr/>
              </p:nvSpPr>
              <p:spPr>
                <a:xfrm>
                  <a:off x="6611049" y="3774767"/>
                  <a:ext cx="4704651" cy="3729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50" b="0" i="0" u="none" strike="noStrike" cap="none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ter Light"/>
                            <a:sym typeface="Inter Light"/>
                          </a:rPr>
                          <m:t>S</m:t>
                        </m:r>
                        <m:r>
                          <a:rPr lang="en-US" sz="2250" b="0" i="1" u="none" strike="noStrike" cap="none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ter Light"/>
                            <a:sym typeface="Inter Light"/>
                          </a:rPr>
                          <m:t>𝑐𝑜𝑟𝑒</m:t>
                        </m:r>
                        <m:r>
                          <a:rPr lang="en-US" sz="2250" b="0" i="1" u="none" strike="noStrike" cap="none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ter Light"/>
                            <a:sym typeface="Inter Light"/>
                          </a:rPr>
                          <m:t>=</m:t>
                        </m:r>
                        <m:r>
                          <a:rPr lang="en-US" sz="2250" b="0" i="1" u="none" strike="noStrike" cap="none" smtClean="0">
                            <a:solidFill>
                              <a:srgbClr val="2997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ter Light"/>
                            <a:sym typeface="Inter Light"/>
                          </a:rPr>
                          <m:t>𝛼</m:t>
                        </m:r>
                        <m:r>
                          <a:rPr lang="en-US" sz="2250" b="0" i="1" u="none" strike="noStrike" cap="none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ter Light"/>
                            <a:sym typeface="Inter Light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2250" b="0" i="1" u="none" strike="noStrike" cap="none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</m:ctrlPr>
                          </m:sSubPr>
                          <m:e>
                            <m:r>
                              <a:rPr lang="en-US" altLang="zh-TW" sz="2250" b="0" i="1" u="none" strike="noStrike" cap="none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250" b="0" i="1" u="none" strike="noStrike" cap="none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  <m:t>𝑑𝑒𝑛𝑠𝑒</m:t>
                            </m:r>
                          </m:sub>
                        </m:sSub>
                        <m:r>
                          <a:rPr lang="en-US" altLang="zh-TW" sz="2250" b="0" i="1" u="none" strike="noStrike" cap="none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nter Light"/>
                          </a:rPr>
                          <m:t>+(1−</m:t>
                        </m:r>
                        <m:r>
                          <a:rPr lang="zh-TW" altLang="en-US" sz="2250" b="0" i="1" u="none" strike="noStrike" cap="none" smtClean="0">
                            <a:solidFill>
                              <a:srgbClr val="2997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nter Light"/>
                          </a:rPr>
                          <m:t>𝛼</m:t>
                        </m:r>
                        <m:r>
                          <a:rPr lang="en-US" altLang="zh-TW" sz="2250" b="0" i="1" u="none" strike="noStrike" cap="none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nter Light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TW" sz="22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</m:ctrlPr>
                          </m:sSubPr>
                          <m:e>
                            <m:r>
                              <a:rPr lang="en-US" altLang="zh-TW" sz="22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25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nter Light"/>
                              </a:rPr>
                              <m:t>𝑠𝑝𝑎𝑟𝑠𝑒</m:t>
                            </m:r>
                          </m:sub>
                        </m:sSub>
                      </m:oMath>
                    </m:oMathPara>
                  </a14:m>
                  <a:endParaRPr lang="en-US" sz="2250" b="0" i="0" u="none" strike="noStrike" cap="none" dirty="0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endParaRPr>
                </a:p>
              </p:txBody>
            </p:sp>
          </mc:Choice>
          <mc:Fallback xmlns="">
            <p:sp>
              <p:nvSpPr>
                <p:cNvPr id="291" name="Google Shape;291;p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1049" y="3774767"/>
                  <a:ext cx="4704651" cy="372923"/>
                </a:xfrm>
                <a:prstGeom prst="rect">
                  <a:avLst/>
                </a:prstGeom>
                <a:blipFill>
                  <a:blip r:embed="rId5"/>
                  <a:stretch>
                    <a:fillRect l="-259" b="-262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2" name="Google Shape;292;p26"/>
          <p:cNvSpPr txBox="1"/>
          <p:nvPr/>
        </p:nvSpPr>
        <p:spPr>
          <a:xfrm>
            <a:off x="1000125" y="4233416"/>
            <a:ext cx="76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1076325" y="4252466"/>
            <a:ext cx="4762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F5F5F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語意</a:t>
            </a:r>
            <a:r>
              <a:rPr lang="en-US" sz="1800" b="0" i="0" u="none" strike="noStrike" cap="none" dirty="0">
                <a:solidFill>
                  <a:srgbClr val="F5F5F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r>
              <a:rPr lang="en-US" sz="18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18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盤中系統掛了</a:t>
            </a:r>
            <a:r>
              <a:rPr lang="en-US" sz="18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" (Dense Vector)</a:t>
            </a:r>
            <a:endParaRPr dirty="0"/>
          </a:p>
        </p:txBody>
      </p:sp>
      <p:sp>
        <p:nvSpPr>
          <p:cNvPr id="294" name="Google Shape;294;p26"/>
          <p:cNvSpPr txBox="1"/>
          <p:nvPr/>
        </p:nvSpPr>
        <p:spPr>
          <a:xfrm>
            <a:off x="1000125" y="4638575"/>
            <a:ext cx="76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dirty="0"/>
          </a:p>
        </p:txBody>
      </p:sp>
      <p:sp>
        <p:nvSpPr>
          <p:cNvPr id="295" name="Google Shape;295;p26"/>
          <p:cNvSpPr txBox="1"/>
          <p:nvPr/>
        </p:nvSpPr>
        <p:spPr>
          <a:xfrm>
            <a:off x="1076325" y="4657625"/>
            <a:ext cx="4762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 dirty="0">
                <a:solidFill>
                  <a:srgbClr val="F5F5F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關鍵字</a:t>
            </a:r>
            <a:r>
              <a:rPr lang="en-US" sz="1800" b="0" i="0" u="none" strike="noStrike" cap="none" dirty="0">
                <a:solidFill>
                  <a:srgbClr val="F5F5F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r>
              <a:rPr lang="en-US" sz="18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“</a:t>
            </a:r>
            <a:r>
              <a:rPr lang="en-US" sz="1800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settings</a:t>
            </a:r>
            <a:r>
              <a:rPr lang="en-US" sz="18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1800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conf</a:t>
            </a:r>
            <a:r>
              <a:rPr lang="en-US" sz="18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" (Sparse Vector)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BAE82-6D19-97BF-7E24-E2A4BD00A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$$Score = \alpha \cdot \text{Dense Vector Score} + (1 - \alpha) \cdot \text{Sparse Vector Score}$$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8610" y="1766441"/>
            <a:ext cx="203477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8569" y="4300091"/>
            <a:ext cx="19050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技術細節 05：父文檔檢索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3553494" y="2299841"/>
            <a:ext cx="508501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Small-to-Big Retrieval.</a:t>
            </a:r>
            <a:endParaRPr lang="zh-TW" altLang="en-US" dirty="0"/>
          </a:p>
        </p:txBody>
      </p:sp>
      <p:sp>
        <p:nvSpPr>
          <p:cNvPr id="320" name="Google Shape;320;p28"/>
          <p:cNvSpPr txBox="1"/>
          <p:nvPr/>
        </p:nvSpPr>
        <p:spPr>
          <a:xfrm>
            <a:off x="2584102" y="3280916"/>
            <a:ext cx="732933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我們搜尋的是</a:t>
            </a:r>
            <a:r>
              <a:rPr lang="en-US" sz="2100" b="1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錯誤代碼片段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，但餵給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en-US" sz="21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的是</a:t>
            </a:r>
            <a:r>
              <a:rPr lang="en-US" sz="2100" b="1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完整修復章節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pic>
        <p:nvPicPr>
          <p:cNvPr id="321" name="Google Shape;321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319" y="487159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F95FF-7463-3B06-71C1-CED12B5D7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929" y="3883025"/>
            <a:ext cx="31115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0" y="3180903"/>
            <a:ext cx="5143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0850" y="4152453"/>
            <a:ext cx="4533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深度解析：父子索引結構</a:t>
            </a:r>
            <a:endParaRPr dirty="0"/>
          </a:p>
        </p:txBody>
      </p:sp>
      <p:sp>
        <p:nvSpPr>
          <p:cNvPr id="330" name="Google Shape;330;p29"/>
          <p:cNvSpPr txBox="1"/>
          <p:nvPr/>
        </p:nvSpPr>
        <p:spPr>
          <a:xfrm>
            <a:off x="571500" y="2984748"/>
            <a:ext cx="54006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兩層數據架構</a:t>
            </a:r>
            <a:endParaRPr/>
          </a:p>
        </p:txBody>
      </p:sp>
      <p:sp>
        <p:nvSpPr>
          <p:cNvPr id="331" name="Google Shape;331;p29"/>
          <p:cNvSpPr txBox="1"/>
          <p:nvPr/>
        </p:nvSpPr>
        <p:spPr>
          <a:xfrm>
            <a:off x="6800850" y="3466653"/>
            <a:ext cx="45339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// Vector DB Object</a:t>
            </a:r>
            <a:endParaRPr dirty="0"/>
          </a:p>
        </p:txBody>
      </p:sp>
      <p:sp>
        <p:nvSpPr>
          <p:cNvPr id="332" name="Google Shape;332;p29"/>
          <p:cNvSpPr txBox="1"/>
          <p:nvPr/>
        </p:nvSpPr>
        <p:spPr>
          <a:xfrm>
            <a:off x="6800850" y="3761928"/>
            <a:ext cx="4533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1D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{ "id": "chunk_105",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D1D1D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lang="en-US" sz="1200" b="0" i="0" u="none" strike="noStrike" cap="none" dirty="0" err="1">
                <a:solidFill>
                  <a:srgbClr val="D1D1D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parent_id</a:t>
            </a:r>
            <a:r>
              <a:rPr lang="en-US" sz="1200" b="0" i="0" u="none" strike="noStrike" cap="none" dirty="0">
                <a:solidFill>
                  <a:srgbClr val="D1D1D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": </a:t>
            </a:r>
            <a:r>
              <a:rPr lang="en-US" sz="1200" b="0" i="0" u="none" strike="noStrike" cap="none" dirty="0">
                <a:solidFill>
                  <a:srgbClr val="86EFA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"doc_section_3"</a:t>
            </a:r>
            <a:r>
              <a:rPr lang="en-US" sz="1200" b="0" i="0" u="none" strike="noStrike" cap="none" dirty="0">
                <a:solidFill>
                  <a:srgbClr val="D1D1D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}</a:t>
            </a:r>
            <a:endParaRPr dirty="0"/>
          </a:p>
        </p:txBody>
      </p:sp>
      <p:sp>
        <p:nvSpPr>
          <p:cNvPr id="334" name="Google Shape;334;p29"/>
          <p:cNvSpPr txBox="1"/>
          <p:nvPr/>
        </p:nvSpPr>
        <p:spPr>
          <a:xfrm>
            <a:off x="571500" y="3755420"/>
            <a:ext cx="4847936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1. Child Chunks (Vectors):</a:t>
            </a:r>
            <a:r>
              <a:rPr lang="en-US" sz="1650" b="0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小片段，用於檢索</a:t>
            </a:r>
            <a:r>
              <a:rPr lang="en-US" sz="1650" b="0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336" name="Google Shape;336;p29"/>
          <p:cNvSpPr txBox="1"/>
          <p:nvPr/>
        </p:nvSpPr>
        <p:spPr>
          <a:xfrm>
            <a:off x="571500" y="4257228"/>
            <a:ext cx="5019675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2. Parent Docs (Raw Text):</a:t>
            </a:r>
            <a:r>
              <a:rPr lang="en-US" sz="1650" b="0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b="0" i="0" u="none" strike="noStrike" cap="none" dirty="0" err="1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大區塊，用於生成</a:t>
            </a:r>
            <a:r>
              <a:rPr lang="en-US" sz="1650" b="0" i="0" u="none" strike="noStrike" cap="none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337" name="Google Shape;337;p29"/>
          <p:cNvSpPr txBox="1"/>
          <p:nvPr/>
        </p:nvSpPr>
        <p:spPr>
          <a:xfrm>
            <a:off x="6800850" y="4257228"/>
            <a:ext cx="597544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9CA3A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Logic: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33128"/>
            <a:ext cx="180320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696" y="3832348"/>
            <a:ext cx="2313384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9638" y="4743099"/>
            <a:ext cx="5143500" cy="5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9693" y="5366891"/>
            <a:ext cx="3478113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技術細節 06：重排序 (RERANKING)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571500" y="2466528"/>
            <a:ext cx="54006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過濾雜訊，只留真相。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571500" y="3266628"/>
            <a:ext cx="51435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Wilson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的搜尋可能回傳了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"2020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舊版手冊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" 和 "2025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新版手冊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"。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571500" y="4333428"/>
            <a:ext cx="5143500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5F5F7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Reranker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會根據</a:t>
            </a:r>
            <a:r>
              <a:rPr kumimoji="0" lang="zh-TW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設計的 </a:t>
            </a:r>
            <a:r>
              <a:rPr kumimoji="0" lang="en-US" altLang="zh-TW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Prompt </a:t>
            </a:r>
            <a:r>
              <a:rPr kumimoji="0" lang="zh-TW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優先剔除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過期文件，將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2025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年的正確</a:t>
            </a:r>
            <a:r>
              <a:rPr kumimoji="0" lang="zh-TW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的維運手冊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排在第一位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6477000" y="1719786"/>
            <a:ext cx="51435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Initial Search Results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72" name="Google Shape;372;p3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3208" y="3432533"/>
            <a:ext cx="17636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3208" y="4400586"/>
            <a:ext cx="17636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9402233" y="4912606"/>
            <a:ext cx="208382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997FF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Rank: #1 (Score: 0.99)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9061388" y="5533042"/>
            <a:ext cx="2042964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5F5F7"/>
                </a:solidFill>
                <a:effectLst/>
                <a:uLnTx/>
                <a:uFillTx/>
                <a:latin typeface="JetBrains Mono"/>
                <a:ea typeface="JetBrains Mono"/>
                <a:cs typeface="JetBrains Mono"/>
                <a:sym typeface="JetBrains Mono"/>
              </a:rPr>
              <a:t>Rank: #2 (Score: 0.40)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CB89F0D-3B32-C9EB-EBC0-187D57548DA0}"/>
              </a:ext>
            </a:extLst>
          </p:cNvPr>
          <p:cNvGrpSpPr/>
          <p:nvPr/>
        </p:nvGrpSpPr>
        <p:grpSpPr>
          <a:xfrm>
            <a:off x="7678633" y="2071956"/>
            <a:ext cx="2832154" cy="577677"/>
            <a:chOff x="7722096" y="2061716"/>
            <a:chExt cx="2832154" cy="577677"/>
          </a:xfrm>
        </p:grpSpPr>
        <p:pic>
          <p:nvPicPr>
            <p:cNvPr id="360" name="Google Shape;360;p30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22096" y="2061716"/>
              <a:ext cx="2832154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0"/>
            <p:cNvSpPr txBox="1"/>
            <p:nvPr/>
          </p:nvSpPr>
          <p:spPr>
            <a:xfrm>
              <a:off x="9608685" y="2249293"/>
              <a:ext cx="872133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JetBrains Mono"/>
                  <a:ea typeface="JetBrains Mono"/>
                  <a:cs typeface="JetBrains Mono"/>
                  <a:sym typeface="JetBrains Mono"/>
                </a:rPr>
                <a:t>Sim: 0.85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30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73500" y="2214116"/>
              <a:ext cx="228748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0"/>
            <p:cNvSpPr txBox="1"/>
            <p:nvPr/>
          </p:nvSpPr>
          <p:spPr>
            <a:xfrm>
              <a:off x="8172541" y="2239283"/>
              <a:ext cx="136585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2020_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備援文件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pdf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1A9BD36-0339-705A-ACCC-07A79C035E48}"/>
              </a:ext>
            </a:extLst>
          </p:cNvPr>
          <p:cNvGrpSpPr/>
          <p:nvPr/>
        </p:nvGrpSpPr>
        <p:grpSpPr>
          <a:xfrm>
            <a:off x="7281427" y="2745421"/>
            <a:ext cx="3710855" cy="533400"/>
            <a:chOff x="7149978" y="2690366"/>
            <a:chExt cx="3710855" cy="533400"/>
          </a:xfrm>
        </p:grpSpPr>
        <p:pic>
          <p:nvPicPr>
            <p:cNvPr id="361" name="Google Shape;361;p30" descr="image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49978" y="2690366"/>
              <a:ext cx="3710855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0"/>
            <p:cNvSpPr txBox="1"/>
            <p:nvPr/>
          </p:nvSpPr>
          <p:spPr>
            <a:xfrm>
              <a:off x="9940227" y="2876304"/>
              <a:ext cx="872133" cy="185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JetBrains Mono"/>
                  <a:ea typeface="JetBrains Mono"/>
                  <a:cs typeface="JetBrains Mono"/>
                  <a:sym typeface="JetBrains Mono"/>
                </a:rPr>
                <a:t>Sim: 0.82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30" descr="image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46687" y="2835623"/>
              <a:ext cx="213419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0"/>
            <p:cNvSpPr txBox="1"/>
            <p:nvPr/>
          </p:nvSpPr>
          <p:spPr>
            <a:xfrm>
              <a:off x="7626844" y="2871341"/>
              <a:ext cx="2313383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2025_eleader_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損益中心備援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Inter"/>
                  <a:ea typeface="Inter"/>
                  <a:cs typeface="Inter"/>
                  <a:sym typeface="Inter"/>
                </a:rPr>
                <a:t>pdf</a:t>
              </a:r>
            </a:p>
          </p:txBody>
        </p:sp>
      </p:grpSp>
      <p:pic>
        <p:nvPicPr>
          <p:cNvPr id="380" name="Google Shape;380;p3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66966" y="4888354"/>
            <a:ext cx="215097" cy="2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 txBox="1"/>
          <p:nvPr/>
        </p:nvSpPr>
        <p:spPr>
          <a:xfrm>
            <a:off x="6995962" y="4921330"/>
            <a:ext cx="232214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2025_eleader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_</a:t>
            </a: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損益中心</a:t>
            </a:r>
            <a:r>
              <a:rPr lang="zh-TW" altLang="en-US" sz="12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備援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.pdf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82" name="Google Shape;382;p3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69782" y="5465397"/>
            <a:ext cx="257063" cy="26237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>
            <a:off x="7651165" y="5526970"/>
            <a:ext cx="138491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2020_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備</a:t>
            </a:r>
            <a:r>
              <a:rPr lang="zh-TW" altLang="en-US" sz="1200" dirty="0">
                <a:solidFill>
                  <a:srgbClr val="AAAAAA"/>
                </a:solidFill>
                <a:latin typeface="Inter"/>
                <a:ea typeface="Inter"/>
                <a:cs typeface="Inter"/>
                <a:sym typeface="Inter"/>
              </a:rPr>
              <a:t>援文件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AAAAA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.pdf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AAAAA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2691" y="3027908"/>
            <a:ext cx="7706469" cy="233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3832624" y="1825583"/>
            <a:ext cx="45266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Wilson </a:t>
            </a:r>
            <a:r>
              <a:rPr lang="zh-TW" altLang="en-US" sz="30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最終</a:t>
            </a:r>
            <a:r>
              <a:rPr lang="en-US" sz="3000" b="1" i="0" u="none" strike="noStrike" cap="none" dirty="0" err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得到</a:t>
            </a:r>
            <a:r>
              <a:rPr lang="zh-TW" altLang="en-US" sz="30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了</a:t>
            </a:r>
            <a:r>
              <a:rPr lang="en-US" sz="3000" b="1" i="0" u="none" strike="noStrike" cap="none" dirty="0" err="1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答案</a:t>
            </a:r>
            <a:r>
              <a:rPr lang="en-US" sz="3000" b="1" i="0" u="none" strike="noStrike" cap="none" dirty="0">
                <a:solidFill>
                  <a:srgbClr val="4FACFE"/>
                </a:solidFill>
                <a:latin typeface="Inter"/>
                <a:ea typeface="Inter"/>
                <a:cs typeface="Inter"/>
                <a:sym typeface="Inter"/>
              </a:rPr>
              <a:t>：</a:t>
            </a:r>
            <a:endParaRPr dirty="0"/>
          </a:p>
        </p:txBody>
      </p:sp>
      <p:sp>
        <p:nvSpPr>
          <p:cNvPr id="366" name="Google Shape;366;p32"/>
          <p:cNvSpPr txBox="1"/>
          <p:nvPr/>
        </p:nvSpPr>
        <p:spPr>
          <a:xfrm>
            <a:off x="2624832" y="3421951"/>
            <a:ext cx="732432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zh-TW" alt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直接在 </a:t>
            </a:r>
            <a:r>
              <a:rPr lang="en-US" altLang="zh-TW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</a:t>
            </a:r>
            <a:r>
              <a:rPr lang="zh-TW" alt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、</a:t>
            </a:r>
            <a:r>
              <a:rPr lang="en-US" altLang="zh-TW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Qtrade</a:t>
            </a:r>
            <a:r>
              <a:rPr lang="zh-TW" alt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、</a:t>
            </a:r>
            <a:r>
              <a:rPr lang="en-US" altLang="zh-TW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wrdb</a:t>
            </a:r>
            <a:r>
              <a:rPr lang="en-US" altLang="zh-TW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zh-TW" alt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主機上修改設定檔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：             *</a:t>
            </a:r>
            <a:r>
              <a:rPr lang="en-US" sz="21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Sinopac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nw_pf_env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_$(hostname).conf。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zh-TW" alt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重啟服務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："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mob.stop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;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mob.start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; ”</a:t>
            </a:r>
            <a:endParaRPr dirty="0"/>
          </a:p>
        </p:txBody>
      </p:sp>
      <p:sp>
        <p:nvSpPr>
          <p:cNvPr id="367" name="Google Shape;367;p32"/>
          <p:cNvSpPr txBox="1"/>
          <p:nvPr/>
        </p:nvSpPr>
        <p:spPr>
          <a:xfrm>
            <a:off x="2633216" y="5488704"/>
            <a:ext cx="692541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1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Ref: </a:t>
            </a:r>
            <a:r>
              <a:rPr lang="zh-TW" altLang="en-US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損益架構 </a:t>
            </a:r>
            <a:r>
              <a:rPr lang="en-US" altLang="zh-TW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&amp; </a:t>
            </a:r>
            <a:r>
              <a:rPr lang="zh-TW" altLang="en-US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備援</a:t>
            </a:r>
            <a:r>
              <a:rPr lang="en-US" altLang="zh-TW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.pptx</a:t>
            </a:r>
            <a:r>
              <a:rPr lang="en-US" sz="1200" b="0" i="0" u="none" strike="noStrike" cap="none" dirty="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dirty="0"/>
          </a:p>
        </p:txBody>
      </p:sp>
      <p:pic>
        <p:nvPicPr>
          <p:cNvPr id="368" name="Google Shape;368;p3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4500" y="5497940"/>
            <a:ext cx="160332" cy="14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3F0731-D29D-CBB3-8924-A7421AC1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35" y="1445176"/>
            <a:ext cx="7772400" cy="39676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49" y="1446907"/>
            <a:ext cx="5353052" cy="503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0300" y="1454511"/>
            <a:ext cx="5695949" cy="503201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571500" y="761107"/>
            <a:ext cx="11601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對比</a:t>
            </a:r>
            <a:r>
              <a:rPr lang="zh-TW" altLang="en-US" sz="18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altLang="zh-TW" sz="180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r>
              <a:rPr lang="zh-TW" altLang="en-US" sz="180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傳統 </a:t>
            </a:r>
            <a:r>
              <a:rPr lang="en-US" altLang="zh-TW" sz="180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vs </a:t>
            </a:r>
            <a:r>
              <a:rPr lang="zh-TW" altLang="en-US" sz="180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進階</a:t>
            </a:r>
            <a:endParaRPr dirty="0"/>
          </a:p>
        </p:txBody>
      </p:sp>
      <p:sp>
        <p:nvSpPr>
          <p:cNvPr id="376" name="Google Shape;376;p33"/>
          <p:cNvSpPr txBox="1"/>
          <p:nvPr/>
        </p:nvSpPr>
        <p:spPr>
          <a:xfrm>
            <a:off x="904875" y="1837432"/>
            <a:ext cx="44005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Traditional RAG</a:t>
            </a:r>
            <a:endParaRPr/>
          </a:p>
        </p:txBody>
      </p:sp>
      <p:sp>
        <p:nvSpPr>
          <p:cNvPr id="377" name="Google Shape;377;p33"/>
          <p:cNvSpPr txBox="1"/>
          <p:nvPr/>
        </p:nvSpPr>
        <p:spPr>
          <a:xfrm>
            <a:off x="904874" y="2628007"/>
            <a:ext cx="45815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❌ 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工作流程線性單向 </a:t>
            </a:r>
            <a:r>
              <a:rPr lang="en-US" altLang="zh-TW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索引 檢索 生成</a:t>
            </a:r>
            <a:endParaRPr dirty="0"/>
          </a:p>
        </p:txBody>
      </p:sp>
      <p:sp>
        <p:nvSpPr>
          <p:cNvPr id="378" name="Google Shape;378;p33"/>
          <p:cNvSpPr txBox="1"/>
          <p:nvPr/>
        </p:nvSpPr>
        <p:spPr>
          <a:xfrm>
            <a:off x="904875" y="3294757"/>
            <a:ext cx="41910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❌ 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簡單的向量相似度搜尋</a:t>
            </a:r>
            <a:endParaRPr dirty="0"/>
          </a:p>
        </p:txBody>
      </p:sp>
      <p:sp>
        <p:nvSpPr>
          <p:cNvPr id="379" name="Google Shape;379;p33"/>
          <p:cNvSpPr txBox="1"/>
          <p:nvPr/>
        </p:nvSpPr>
        <p:spPr>
          <a:xfrm>
            <a:off x="6877050" y="1784330"/>
            <a:ext cx="4620577" cy="55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Advanced RAG</a:t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6877049" y="2628007"/>
            <a:ext cx="468630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✅ </a:t>
            </a:r>
            <a:r>
              <a:rPr lang="zh-TW" altLang="en-US" sz="21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程多步處理 </a:t>
            </a:r>
            <a:r>
              <a:rPr lang="en-US" altLang="zh-TW" sz="21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zh-TW" altLang="en-US" sz="21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優化 檢索 重排序 生成</a:t>
            </a:r>
            <a:endParaRPr lang="en-US" altLang="zh-TW" sz="2100" b="1" i="0" u="none" strike="noStrike" cap="none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6877049" y="3319135"/>
            <a:ext cx="4620577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✅ 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混合策略 </a:t>
            </a:r>
            <a:r>
              <a:rPr lang="en-US" altLang="zh-TW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altLang="zh-TW" sz="2100" b="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向量 </a:t>
            </a:r>
            <a:r>
              <a:rPr lang="en-US" altLang="zh-TW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關鍵字 </a:t>
            </a:r>
            <a:r>
              <a:rPr lang="en-US" altLang="zh-TW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上下文 </a:t>
            </a:r>
            <a:r>
              <a:rPr lang="en-US" altLang="zh-TW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重排序</a:t>
            </a:r>
            <a:endParaRPr dirty="0"/>
          </a:p>
        </p:txBody>
      </p:sp>
      <p:sp>
        <p:nvSpPr>
          <p:cNvPr id="2" name="Google Shape;378;p33">
            <a:extLst>
              <a:ext uri="{FF2B5EF4-FFF2-40B4-BE49-F238E27FC236}">
                <a16:creationId xmlns:a16="http://schemas.microsoft.com/office/drawing/2014/main" id="{22A38D98-7CBC-9F84-A462-CEE324AD116B}"/>
              </a:ext>
            </a:extLst>
          </p:cNvPr>
          <p:cNvSpPr txBox="1"/>
          <p:nvPr/>
        </p:nvSpPr>
        <p:spPr>
          <a:xfrm>
            <a:off x="904875" y="4046205"/>
            <a:ext cx="41910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❌ </a:t>
            </a:r>
            <a:r>
              <a:rPr lang="zh-TW" alt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了解了語意缺忽略了關鍵字</a:t>
            </a:r>
            <a:endParaRPr dirty="0"/>
          </a:p>
        </p:txBody>
      </p:sp>
      <p:sp>
        <p:nvSpPr>
          <p:cNvPr id="3" name="Google Shape;378;p33">
            <a:extLst>
              <a:ext uri="{FF2B5EF4-FFF2-40B4-BE49-F238E27FC236}">
                <a16:creationId xmlns:a16="http://schemas.microsoft.com/office/drawing/2014/main" id="{2D8C4ADF-F929-8602-B839-475C1F2F6611}"/>
              </a:ext>
            </a:extLst>
          </p:cNvPr>
          <p:cNvSpPr txBox="1"/>
          <p:nvPr/>
        </p:nvSpPr>
        <p:spPr>
          <a:xfrm>
            <a:off x="904874" y="4797653"/>
            <a:ext cx="48301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❌ </a:t>
            </a:r>
            <a:r>
              <a:rPr lang="zh-TW" alt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準確度較低，容易檢索到不相關內容</a:t>
            </a:r>
            <a:endParaRPr dirty="0"/>
          </a:p>
        </p:txBody>
      </p:sp>
      <p:sp>
        <p:nvSpPr>
          <p:cNvPr id="4" name="Google Shape;381;p33">
            <a:extLst>
              <a:ext uri="{FF2B5EF4-FFF2-40B4-BE49-F238E27FC236}">
                <a16:creationId xmlns:a16="http://schemas.microsoft.com/office/drawing/2014/main" id="{5797FA1D-7A52-9EE3-AA42-585D103AF972}"/>
              </a:ext>
            </a:extLst>
          </p:cNvPr>
          <p:cNvSpPr txBox="1"/>
          <p:nvPr/>
        </p:nvSpPr>
        <p:spPr>
          <a:xfrm>
            <a:off x="6877048" y="4398600"/>
            <a:ext cx="462057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✅ 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透過重排序和過濾大幅提升準確率</a:t>
            </a:r>
            <a:endParaRPr dirty="0"/>
          </a:p>
        </p:txBody>
      </p:sp>
      <p:sp>
        <p:nvSpPr>
          <p:cNvPr id="5" name="Google Shape;381;p33">
            <a:extLst>
              <a:ext uri="{FF2B5EF4-FFF2-40B4-BE49-F238E27FC236}">
                <a16:creationId xmlns:a16="http://schemas.microsoft.com/office/drawing/2014/main" id="{AB3C78DF-B78C-3A14-E315-7455523371EF}"/>
              </a:ext>
            </a:extLst>
          </p:cNvPr>
          <p:cNvSpPr txBox="1"/>
          <p:nvPr/>
        </p:nvSpPr>
        <p:spPr>
          <a:xfrm>
            <a:off x="6877047" y="5086781"/>
            <a:ext cx="462057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✅ 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程式碼與圖片感知切分提升準確度</a:t>
            </a:r>
            <a:endParaRPr dirty="0"/>
          </a:p>
        </p:txBody>
      </p:sp>
      <p:sp>
        <p:nvSpPr>
          <p:cNvPr id="6" name="Google Shape;378;p33">
            <a:extLst>
              <a:ext uri="{FF2B5EF4-FFF2-40B4-BE49-F238E27FC236}">
                <a16:creationId xmlns:a16="http://schemas.microsoft.com/office/drawing/2014/main" id="{CF912D94-22B4-E2CC-CE09-2B93D1A4D089}"/>
              </a:ext>
            </a:extLst>
          </p:cNvPr>
          <p:cNvSpPr txBox="1"/>
          <p:nvPr/>
        </p:nvSpPr>
        <p:spPr>
          <a:xfrm>
            <a:off x="904873" y="5411093"/>
            <a:ext cx="48301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❌ </a:t>
            </a:r>
            <a:r>
              <a:rPr lang="zh-TW" altLang="en-US" sz="21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無法了解圖片內容</a:t>
            </a:r>
            <a:endParaRPr dirty="0"/>
          </a:p>
        </p:txBody>
      </p:sp>
      <p:sp>
        <p:nvSpPr>
          <p:cNvPr id="7" name="Google Shape;381;p33">
            <a:extLst>
              <a:ext uri="{FF2B5EF4-FFF2-40B4-BE49-F238E27FC236}">
                <a16:creationId xmlns:a16="http://schemas.microsoft.com/office/drawing/2014/main" id="{B77EE015-C958-6444-540A-38C9F886F7A9}"/>
              </a:ext>
            </a:extLst>
          </p:cNvPr>
          <p:cNvSpPr txBox="1"/>
          <p:nvPr/>
        </p:nvSpPr>
        <p:spPr>
          <a:xfrm>
            <a:off x="6877047" y="5684445"/>
            <a:ext cx="462057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✅ </a:t>
            </a:r>
            <a:r>
              <a:rPr lang="zh-TW" altLang="en-US" sz="2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模型多了讀懂圖片的能力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/>
          <p:nvPr/>
        </p:nvSpPr>
        <p:spPr>
          <a:xfrm>
            <a:off x="30144" y="60288"/>
            <a:ext cx="276722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豐言豐語</a:t>
            </a:r>
            <a:r>
              <a:rPr 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altLang="zh-TW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r>
              <a:rPr lang="zh-TW" altLang="en-US" sz="21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客服平台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/>
        </p:nvSpPr>
        <p:spPr>
          <a:xfrm>
            <a:off x="2689640" y="2405062"/>
            <a:ext cx="6812570" cy="72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我們解決了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Wilson </a:t>
            </a:r>
            <a:r>
              <a:rPr lang="en-US" sz="45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的問題</a:t>
            </a:r>
            <a:endParaRPr dirty="0"/>
          </a:p>
        </p:txBody>
      </p:sp>
      <p:sp>
        <p:nvSpPr>
          <p:cNvPr id="422" name="Google Shape;422;p36"/>
          <p:cNvSpPr txBox="1"/>
          <p:nvPr/>
        </p:nvSpPr>
        <p:spPr>
          <a:xfrm>
            <a:off x="2304752" y="3690937"/>
            <a:ext cx="75824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這是一個能將</a:t>
            </a:r>
            <a:r>
              <a:rPr lang="en-US" sz="2400" b="0" i="0" u="none" strike="noStrike" cap="none" dirty="0" err="1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緊急事故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轉化為</a:t>
            </a:r>
            <a:r>
              <a:rPr lang="en-US" sz="2400" b="0" i="0" u="none" strike="noStrike" cap="none" dirty="0" err="1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精準指令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的即時救援系統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408807"/>
            <a:ext cx="3555950" cy="234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950" y="1408807"/>
            <a:ext cx="3555950" cy="234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4400" y="1408807"/>
            <a:ext cx="3556099" cy="234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942903"/>
            <a:ext cx="3555950" cy="234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7950" y="3942903"/>
            <a:ext cx="3555950" cy="234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4400" y="3942903"/>
            <a:ext cx="3556099" cy="234359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571500" y="761107"/>
            <a:ext cx="116014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POWER UNDER THE HOOD</a:t>
            </a:r>
            <a:endParaRPr/>
          </a:p>
        </p:txBody>
      </p:sp>
      <p:pic>
        <p:nvPicPr>
          <p:cNvPr id="399" name="Google Shape;399;p3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775" y="1970930"/>
            <a:ext cx="294977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/>
        </p:nvSpPr>
        <p:spPr>
          <a:xfrm>
            <a:off x="866775" y="2542430"/>
            <a:ext cx="107483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Vector DB</a:t>
            </a:r>
            <a:endParaRPr dirty="0"/>
          </a:p>
        </p:txBody>
      </p:sp>
      <p:sp>
        <p:nvSpPr>
          <p:cNvPr id="401" name="Google Shape;401;p35"/>
          <p:cNvSpPr txBox="1"/>
          <p:nvPr/>
        </p:nvSpPr>
        <p:spPr>
          <a:xfrm>
            <a:off x="866774" y="2837705"/>
            <a:ext cx="12482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Qdrant</a:t>
            </a:r>
            <a:endParaRPr dirty="0"/>
          </a:p>
        </p:txBody>
      </p:sp>
      <p:pic>
        <p:nvPicPr>
          <p:cNvPr id="402" name="Google Shape;402;p3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1880443"/>
            <a:ext cx="40212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4613225" y="2451943"/>
            <a:ext cx="55914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Vision</a:t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4613225" y="2747218"/>
            <a:ext cx="215703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PaddleOCR-0.9B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Layout Analysis</a:t>
            </a:r>
            <a:endParaRPr dirty="0"/>
          </a:p>
        </p:txBody>
      </p:sp>
      <p:pic>
        <p:nvPicPr>
          <p:cNvPr id="405" name="Google Shape;405;p3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59675" y="1970930"/>
            <a:ext cx="386953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/>
        </p:nvSpPr>
        <p:spPr>
          <a:xfrm>
            <a:off x="8359675" y="2542431"/>
            <a:ext cx="51647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LLM</a:t>
            </a:r>
            <a:endParaRPr dirty="0"/>
          </a:p>
        </p:txBody>
      </p:sp>
      <p:sp>
        <p:nvSpPr>
          <p:cNvPr id="407" name="Google Shape;407;p35"/>
          <p:cNvSpPr txBox="1"/>
          <p:nvPr/>
        </p:nvSpPr>
        <p:spPr>
          <a:xfrm>
            <a:off x="8359674" y="2837705"/>
            <a:ext cx="12830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GPT-4o</a:t>
            </a:r>
            <a:endParaRPr dirty="0"/>
          </a:p>
        </p:txBody>
      </p:sp>
      <p:pic>
        <p:nvPicPr>
          <p:cNvPr id="408" name="Google Shape;408;p35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6775" y="4505027"/>
            <a:ext cx="294977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866775" y="5076527"/>
            <a:ext cx="1023491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Embedding</a:t>
            </a:r>
            <a:endParaRPr/>
          </a:p>
        </p:txBody>
      </p:sp>
      <p:sp>
        <p:nvSpPr>
          <p:cNvPr id="410" name="Google Shape;410;p35"/>
          <p:cNvSpPr txBox="1"/>
          <p:nvPr/>
        </p:nvSpPr>
        <p:spPr>
          <a:xfrm>
            <a:off x="866775" y="5371802"/>
            <a:ext cx="12482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bge-m3</a:t>
            </a:r>
            <a:endParaRPr dirty="0"/>
          </a:p>
        </p:txBody>
      </p:sp>
      <p:pic>
        <p:nvPicPr>
          <p:cNvPr id="411" name="Google Shape;411;p35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13225" y="4547889"/>
            <a:ext cx="40212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4613225" y="5119389"/>
            <a:ext cx="85451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</a:t>
            </a:r>
            <a:endParaRPr dirty="0"/>
          </a:p>
        </p:txBody>
      </p:sp>
      <p:sp>
        <p:nvSpPr>
          <p:cNvPr id="413" name="Google Shape;413;p35"/>
          <p:cNvSpPr txBox="1"/>
          <p:nvPr/>
        </p:nvSpPr>
        <p:spPr>
          <a:xfrm>
            <a:off x="4613224" y="5414664"/>
            <a:ext cx="25080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FastAPI</a:t>
            </a:r>
            <a:endParaRPr lang="en-US" sz="1800" b="1" dirty="0">
              <a:solidFill>
                <a:srgbClr val="F5F5F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LangChain</a:t>
            </a:r>
            <a:endParaRPr lang="en-US" sz="1800" b="1" i="0" u="none" strike="noStrike" cap="none" dirty="0">
              <a:solidFill>
                <a:srgbClr val="F5F5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4" name="Google Shape;414;p35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59675" y="4505027"/>
            <a:ext cx="386953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 txBox="1"/>
          <p:nvPr/>
        </p:nvSpPr>
        <p:spPr>
          <a:xfrm>
            <a:off x="8359675" y="5076527"/>
            <a:ext cx="813196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</a:t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8359675" y="5371802"/>
            <a:ext cx="913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React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/>
        </p:nvSpPr>
        <p:spPr>
          <a:xfrm>
            <a:off x="2854813" y="2357437"/>
            <a:ext cx="6482372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Coming Soon</a:t>
            </a:r>
            <a:endParaRPr/>
          </a:p>
        </p:txBody>
      </p:sp>
      <p:sp>
        <p:nvSpPr>
          <p:cNvPr id="428" name="Google Shape;428;p37"/>
          <p:cNvSpPr txBox="1"/>
          <p:nvPr/>
        </p:nvSpPr>
        <p:spPr>
          <a:xfrm>
            <a:off x="4609269" y="3784743"/>
            <a:ext cx="29734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The Next Evolution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/>
        </p:nvSpPr>
        <p:spPr>
          <a:xfrm>
            <a:off x="4233270" y="2105917"/>
            <a:ext cx="372530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BEYOND TEXT</a:t>
            </a:r>
            <a:endParaRPr/>
          </a:p>
        </p:txBody>
      </p:sp>
      <p:sp>
        <p:nvSpPr>
          <p:cNvPr id="434" name="Google Shape;434;p38"/>
          <p:cNvSpPr txBox="1"/>
          <p:nvPr/>
        </p:nvSpPr>
        <p:spPr>
          <a:xfrm>
            <a:off x="1950325" y="2725042"/>
            <a:ext cx="8291348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Agentic RAG</a:t>
            </a:r>
            <a:endParaRPr dirty="0"/>
          </a:p>
        </p:txBody>
      </p:sp>
      <p:sp>
        <p:nvSpPr>
          <p:cNvPr id="435" name="Google Shape;435;p38"/>
          <p:cNvSpPr txBox="1"/>
          <p:nvPr/>
        </p:nvSpPr>
        <p:spPr>
          <a:xfrm>
            <a:off x="2230933" y="4306192"/>
            <a:ext cx="781631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當</a:t>
            </a:r>
            <a:r>
              <a:rPr lang="en-US" sz="24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en-US" sz="24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不再只是「讀取</a:t>
            </a:r>
            <a:r>
              <a:rPr lang="en-US" sz="24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」，</a:t>
            </a:r>
            <a:r>
              <a:rPr lang="en-US" sz="24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而是學會「</a:t>
            </a:r>
            <a:r>
              <a:rPr lang="en-US" sz="2400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思考</a:t>
            </a:r>
            <a:r>
              <a:rPr lang="en-US" sz="240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」與「操作</a:t>
            </a:r>
            <a:r>
              <a:rPr lang="en-US" sz="240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」。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250" y="148545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0" y="329520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250" y="510495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7500" y="329520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0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主動式思考迴圈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952500" y="2952303"/>
            <a:ext cx="47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Router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: 分析意圖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952500" y="3409503"/>
            <a:ext cx="4762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Tool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選擇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NL2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SQL / Vector</a:t>
            </a:r>
            <a:r>
              <a:rPr lang="en-US" sz="1800" dirty="0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 Search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952500" y="3866703"/>
            <a:ext cx="47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Critique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: 檢查答案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952500" y="4323903"/>
            <a:ext cx="476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Retry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: 資訊不足重試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6667500" y="1485453"/>
            <a:ext cx="4762500" cy="4762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4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38319" y="176644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48069" y="357619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38319" y="538594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28569" y="3576191"/>
            <a:ext cx="22086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9771" y="3052316"/>
            <a:ext cx="241818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9772" y="3509516"/>
            <a:ext cx="241818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9772" y="3966716"/>
            <a:ext cx="241818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9772" y="4423916"/>
            <a:ext cx="24181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2">
          <a:extLst>
            <a:ext uri="{FF2B5EF4-FFF2-40B4-BE49-F238E27FC236}">
              <a16:creationId xmlns:a16="http://schemas.microsoft.com/office/drawing/2014/main" id="{AEC021B2-5A2A-D7F4-DB8C-F7EB8A29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>
            <a:extLst>
              <a:ext uri="{FF2B5EF4-FFF2-40B4-BE49-F238E27FC236}">
                <a16:creationId xmlns:a16="http://schemas.microsoft.com/office/drawing/2014/main" id="{19102068-C408-4776-F5A6-2A2C6082128A}"/>
              </a:ext>
            </a:extLst>
          </p:cNvPr>
          <p:cNvSpPr txBox="1"/>
          <p:nvPr/>
        </p:nvSpPr>
        <p:spPr>
          <a:xfrm>
            <a:off x="1950325" y="2701878"/>
            <a:ext cx="8291348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Q &amp; 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5" name="Google Shape;435;p38">
            <a:extLst>
              <a:ext uri="{FF2B5EF4-FFF2-40B4-BE49-F238E27FC236}">
                <a16:creationId xmlns:a16="http://schemas.microsoft.com/office/drawing/2014/main" id="{D90E714C-768C-4A52-2E7D-93716F6F9B4F}"/>
              </a:ext>
            </a:extLst>
          </p:cNvPr>
          <p:cNvSpPr txBox="1"/>
          <p:nvPr/>
        </p:nvSpPr>
        <p:spPr>
          <a:xfrm>
            <a:off x="2187841" y="5127286"/>
            <a:ext cx="781631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uihung.cheng@sinopac.com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7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基礎概念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4635508" y="1446907"/>
            <a:ext cx="292083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什麼是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RAG?</a:t>
            </a:r>
            <a:endParaRPr dirty="0"/>
          </a:p>
        </p:txBody>
      </p:sp>
      <p:sp>
        <p:nvSpPr>
          <p:cNvPr id="99" name="Google Shape;99;p15"/>
          <p:cNvSpPr txBox="1"/>
          <p:nvPr/>
        </p:nvSpPr>
        <p:spPr>
          <a:xfrm>
            <a:off x="3257326" y="2675769"/>
            <a:ext cx="622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Retrieval-Augmented Generation (檢索增強生成)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2184975" y="3685044"/>
            <a:ext cx="837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LLM </a:t>
            </a:r>
            <a:r>
              <a:rPr lang="en-US" sz="3000" b="0" i="0" u="none" strike="noStrike" cap="none" dirty="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(大腦)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+ Knowledge Base </a:t>
            </a:r>
            <a:r>
              <a:rPr lang="en-US" sz="3000" b="0" i="0" u="none" strike="noStrike" cap="none" dirty="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(手冊)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= </a:t>
            </a:r>
            <a:r>
              <a:rPr lang="en-US" sz="3000" dirty="0">
                <a:solidFill>
                  <a:srgbClr val="2997FF"/>
                </a:solidFill>
                <a:latin typeface="Inter Light"/>
                <a:ea typeface="Inter Light"/>
                <a:cs typeface="Inter Light"/>
                <a:sym typeface="Inter Light"/>
              </a:rPr>
              <a:t>Expert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997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793425" y="4970919"/>
            <a:ext cx="669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想像一場</a:t>
            </a:r>
            <a:r>
              <a:rPr lang="en-US" sz="1800" b="1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開卷考試 (Open Book Exam)</a:t>
            </a:r>
            <a:r>
              <a:rPr lang="en-US" sz="18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ChatGPT 本身學識淵博，但它沒有你公司的內部維運手冊。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RAG 就是讓它在回答問題前，先去「翻閱」你的私有知識庫。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571500"/>
            <a:ext cx="1760041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571500" y="1104900"/>
            <a:ext cx="54006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遇見 </a:t>
            </a:r>
            <a:r>
              <a:rPr lang="en-US" sz="36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Wilson</a:t>
            </a:r>
            <a:endParaRPr dirty="0"/>
          </a:p>
        </p:txBody>
      </p:sp>
      <p:sp>
        <p:nvSpPr>
          <p:cNvPr id="108" name="Google Shape;108;p16"/>
          <p:cNvSpPr txBox="1"/>
          <p:nvPr/>
        </p:nvSpPr>
        <p:spPr>
          <a:xfrm>
            <a:off x="571500" y="2019300"/>
            <a:ext cx="5143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5F5F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金融交易系統工程師</a:t>
            </a:r>
            <a:endParaRPr dirty="0"/>
          </a:p>
        </p:txBody>
      </p:sp>
      <p:sp>
        <p:nvSpPr>
          <p:cNvPr id="109" name="Google Shape;109;p16"/>
          <p:cNvSpPr txBox="1"/>
          <p:nvPr/>
        </p:nvSpPr>
        <p:spPr>
          <a:xfrm>
            <a:off x="571500" y="2818005"/>
            <a:ext cx="51435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09:</a:t>
            </a:r>
            <a:r>
              <a:rPr lang="en-US" altLang="zh-TW" sz="195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en-US" sz="1950" b="1" i="0" u="none" strike="noStrike" cap="none" dirty="0">
                <a:solidFill>
                  <a:srgbClr val="2997FF"/>
                </a:solidFill>
                <a:latin typeface="Inter"/>
                <a:ea typeface="Inter"/>
                <a:cs typeface="Inter"/>
                <a:sym typeface="Inter"/>
              </a:rPr>
              <a:t>0 AM 開盤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損益查詢系統發生連線逾時 (Timeout)。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他面對的是：</a:t>
            </a:r>
            <a:endParaRPr dirty="0"/>
          </a:p>
        </p:txBody>
      </p:sp>
      <p:sp>
        <p:nvSpPr>
          <p:cNvPr id="111" name="Google Shape;111;p16"/>
          <p:cNvSpPr txBox="1"/>
          <p:nvPr/>
        </p:nvSpPr>
        <p:spPr>
          <a:xfrm>
            <a:off x="861119" y="4396596"/>
            <a:ext cx="485388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維運文件</a:t>
            </a: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散落在 Wiki 與不同</a:t>
            </a:r>
            <a:r>
              <a:rPr lang="zh-TW" alt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資料夾中</a:t>
            </a: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112" name="Google Shape;112;p16"/>
          <p:cNvSpPr txBox="1"/>
          <p:nvPr/>
        </p:nvSpPr>
        <p:spPr>
          <a:xfrm>
            <a:off x="861119" y="4975068"/>
            <a:ext cx="485388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備援切換流程有 3 個版本 (2021, 2023, 2024)</a:t>
            </a:r>
            <a:endParaRPr dirty="0"/>
          </a:p>
        </p:txBody>
      </p:sp>
      <p:sp>
        <p:nvSpPr>
          <p:cNvPr id="113" name="Google Shape;113;p16"/>
          <p:cNvSpPr txBox="1"/>
          <p:nvPr/>
        </p:nvSpPr>
        <p:spPr>
          <a:xfrm>
            <a:off x="861119" y="5580117"/>
            <a:ext cx="4854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不</a:t>
            </a: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確定該改 </a:t>
            </a:r>
            <a:r>
              <a:rPr lang="zh-TW" altLang="en-US" sz="1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哪個主機的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.conf</a:t>
            </a: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zh-TW" alt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檔案</a:t>
            </a:r>
            <a:r>
              <a:rPr lang="en-US" sz="1800" b="0" i="0" u="none" strike="noStrike" cap="none" dirty="0">
                <a:solidFill>
                  <a:srgbClr val="D1D1D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2DF919-9897-4FC2-8D4C-066E278371A4}"/>
              </a:ext>
            </a:extLst>
          </p:cNvPr>
          <p:cNvGrpSpPr/>
          <p:nvPr/>
        </p:nvGrpSpPr>
        <p:grpSpPr>
          <a:xfrm>
            <a:off x="6096000" y="1023804"/>
            <a:ext cx="5048250" cy="995496"/>
            <a:chOff x="666750" y="5926187"/>
            <a:chExt cx="5048250" cy="995496"/>
          </a:xfrm>
        </p:grpSpPr>
        <p:sp>
          <p:nvSpPr>
            <p:cNvPr id="114" name="Google Shape;114;p16"/>
            <p:cNvSpPr txBox="1"/>
            <p:nvPr/>
          </p:nvSpPr>
          <p:spPr>
            <a:xfrm>
              <a:off x="666750" y="5926187"/>
              <a:ext cx="252263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 dirty="0">
                  <a:solidFill>
                    <a:srgbClr val="2997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dirty="0"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838200" y="6021437"/>
              <a:ext cx="4876800" cy="900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0" b="0" i="1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系統掛了... 切換備援主機的指令是什麼？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50" b="0" i="1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設定檔在哪？</a:t>
              </a:r>
              <a:endParaRPr dirty="0"/>
            </a:p>
          </p:txBody>
        </p:sp>
      </p:grpSp>
      <p:pic>
        <p:nvPicPr>
          <p:cNvPr id="116" name="Google Shape;11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499" y="4429934"/>
            <a:ext cx="213591" cy="1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5008406"/>
            <a:ext cx="21359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5609180"/>
            <a:ext cx="21359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FA0F73-ABBE-A42D-8E4B-561E8061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31" y="2114549"/>
            <a:ext cx="5143500" cy="46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3;p17" descr="image.png">
            <a:extLst>
              <a:ext uri="{FF2B5EF4-FFF2-40B4-BE49-F238E27FC236}">
                <a16:creationId xmlns:a16="http://schemas.microsoft.com/office/drawing/2014/main" id="{158BCC0E-F6BA-F065-4CF5-A53758BA44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857500"/>
            <a:ext cx="35559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4;p17" descr="image.png">
            <a:extLst>
              <a:ext uri="{FF2B5EF4-FFF2-40B4-BE49-F238E27FC236}">
                <a16:creationId xmlns:a16="http://schemas.microsoft.com/office/drawing/2014/main" id="{29096670-6101-FEC7-1BD5-8B3E8AADDF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950" y="2857500"/>
            <a:ext cx="35559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5;p17" descr="image.png">
            <a:extLst>
              <a:ext uri="{FF2B5EF4-FFF2-40B4-BE49-F238E27FC236}">
                <a16:creationId xmlns:a16="http://schemas.microsoft.com/office/drawing/2014/main" id="{6C45C0E6-FEBB-4F4D-7EFF-D222D29F6D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4400" y="2857500"/>
            <a:ext cx="3556099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6;p17" descr="image.png">
            <a:extLst>
              <a:ext uri="{FF2B5EF4-FFF2-40B4-BE49-F238E27FC236}">
                <a16:creationId xmlns:a16="http://schemas.microsoft.com/office/drawing/2014/main" id="{24C89904-9FC0-DC60-90D9-6DA37A0950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7337" y="1476374"/>
            <a:ext cx="79448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17">
            <a:extLst>
              <a:ext uri="{FF2B5EF4-FFF2-40B4-BE49-F238E27FC236}">
                <a16:creationId xmlns:a16="http://schemas.microsoft.com/office/drawing/2014/main" id="{EDE424D6-7030-E7A8-9A87-EF1D0FCF845F}"/>
              </a:ext>
            </a:extLst>
          </p:cNvPr>
          <p:cNvSpPr txBox="1"/>
          <p:nvPr/>
        </p:nvSpPr>
        <p:spPr>
          <a:xfrm>
            <a:off x="3162352" y="1538287"/>
            <a:ext cx="586729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危機時刻：</a:t>
            </a:r>
            <a:r>
              <a:rPr lang="zh-TW" altLang="en-US" sz="37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手動查詢的缺點</a:t>
            </a:r>
            <a:endParaRPr dirty="0"/>
          </a:p>
        </p:txBody>
      </p:sp>
      <p:sp>
        <p:nvSpPr>
          <p:cNvPr id="7" name="Google Shape;128;p17">
            <a:extLst>
              <a:ext uri="{FF2B5EF4-FFF2-40B4-BE49-F238E27FC236}">
                <a16:creationId xmlns:a16="http://schemas.microsoft.com/office/drawing/2014/main" id="{7BD78D42-107F-5F1F-753F-E7777A8D40C8}"/>
              </a:ext>
            </a:extLst>
          </p:cNvPr>
          <p:cNvSpPr txBox="1"/>
          <p:nvPr/>
        </p:nvSpPr>
        <p:spPr>
          <a:xfrm>
            <a:off x="2389814" y="6105236"/>
            <a:ext cx="741222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 dirty="0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Wilson</a:t>
            </a:r>
            <a:r>
              <a:rPr lang="en-US" sz="2100" b="0" i="0" u="none" strike="noStrike" cap="none" dirty="0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 b="0" i="0" u="none" strike="noStrike" cap="none" dirty="0" err="1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的結局</a:t>
            </a:r>
            <a:r>
              <a:rPr lang="en-US" sz="2100" b="0" i="0" u="none" strike="noStrike" cap="none" dirty="0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： </a:t>
            </a:r>
            <a:r>
              <a:rPr lang="en-US" sz="2100" b="0" i="0" u="none" strike="noStrike" cap="none" dirty="0" err="1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翻找文檔耗時</a:t>
            </a:r>
            <a:r>
              <a:rPr lang="en-US" sz="2100" b="0" i="0" u="none" strike="noStrike" cap="none" dirty="0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 10 </a:t>
            </a:r>
            <a:r>
              <a:rPr lang="en-US" sz="2100" b="0" i="0" u="none" strike="noStrike" cap="none" dirty="0" err="1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分鐘，客訴電話被打爆</a:t>
            </a:r>
            <a:r>
              <a:rPr lang="en-US" sz="2100" b="0" i="0" u="none" strike="noStrike" cap="none" dirty="0">
                <a:solidFill>
                  <a:srgbClr val="FF3B30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sp>
        <p:nvSpPr>
          <p:cNvPr id="8" name="Google Shape;129;p17">
            <a:extLst>
              <a:ext uri="{FF2B5EF4-FFF2-40B4-BE49-F238E27FC236}">
                <a16:creationId xmlns:a16="http://schemas.microsoft.com/office/drawing/2014/main" id="{A689A096-107E-CC0C-D9B9-0F8F52BE0D6C}"/>
              </a:ext>
            </a:extLst>
          </p:cNvPr>
          <p:cNvSpPr txBox="1"/>
          <p:nvPr/>
        </p:nvSpPr>
        <p:spPr>
          <a:xfrm>
            <a:off x="866775" y="2928937"/>
            <a:ext cx="11375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關鍵字雜訊</a:t>
            </a:r>
            <a:endParaRPr dirty="0"/>
          </a:p>
        </p:txBody>
      </p:sp>
      <p:sp>
        <p:nvSpPr>
          <p:cNvPr id="9" name="Google Shape;130;p17">
            <a:extLst>
              <a:ext uri="{FF2B5EF4-FFF2-40B4-BE49-F238E27FC236}">
                <a16:creationId xmlns:a16="http://schemas.microsoft.com/office/drawing/2014/main" id="{2DF50EDA-0233-CF66-D255-4FEFF9245E42}"/>
              </a:ext>
            </a:extLst>
          </p:cNvPr>
          <p:cNvSpPr txBox="1"/>
          <p:nvPr/>
        </p:nvSpPr>
        <p:spPr>
          <a:xfrm>
            <a:off x="866775" y="3433762"/>
            <a:ext cx="3155900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搜尋 “</a:t>
            </a:r>
            <a:r>
              <a:rPr lang="zh-TW" alt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損益中心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”，跳出</a:t>
            </a:r>
            <a:r>
              <a:rPr lang="zh-TW" alt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許多無關的</a:t>
            </a:r>
            <a:endParaRPr lang="en-US" sz="1350" b="0" i="0" u="none" strike="noStrike" cap="none" dirty="0">
              <a:solidFill>
                <a:srgbClr val="A1A1A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「</a:t>
            </a:r>
            <a:r>
              <a:rPr lang="en-US" altLang="zh-TW" sz="135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LOG</a:t>
            </a:r>
            <a:r>
              <a:rPr lang="zh-TW" altLang="en-US" sz="1350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記錄</a:t>
            </a:r>
            <a:r>
              <a:rPr lang="zh-TW" alt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檔案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」，而非操作手冊。</a:t>
            </a:r>
            <a:endParaRPr dirty="0"/>
          </a:p>
        </p:txBody>
      </p:sp>
      <p:sp>
        <p:nvSpPr>
          <p:cNvPr id="10" name="Google Shape;131;p17">
            <a:extLst>
              <a:ext uri="{FF2B5EF4-FFF2-40B4-BE49-F238E27FC236}">
                <a16:creationId xmlns:a16="http://schemas.microsoft.com/office/drawing/2014/main" id="{36362325-59F3-B28A-6B56-49DEB92F9C4F}"/>
              </a:ext>
            </a:extLst>
          </p:cNvPr>
          <p:cNvSpPr txBox="1"/>
          <p:nvPr/>
        </p:nvSpPr>
        <p:spPr>
          <a:xfrm>
            <a:off x="4613224" y="2928937"/>
            <a:ext cx="82699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版本混亂</a:t>
            </a:r>
            <a:endParaRPr dirty="0"/>
          </a:p>
        </p:txBody>
      </p:sp>
      <p:sp>
        <p:nvSpPr>
          <p:cNvPr id="11" name="Google Shape;132;p17">
            <a:extLst>
              <a:ext uri="{FF2B5EF4-FFF2-40B4-BE49-F238E27FC236}">
                <a16:creationId xmlns:a16="http://schemas.microsoft.com/office/drawing/2014/main" id="{4BDE0F2D-2E87-14B1-28D0-6BCA5CAC3734}"/>
              </a:ext>
            </a:extLst>
          </p:cNvPr>
          <p:cNvSpPr txBox="1"/>
          <p:nvPr/>
        </p:nvSpPr>
        <p:spPr>
          <a:xfrm>
            <a:off x="4613225" y="3433762"/>
            <a:ext cx="2965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找到 "</a:t>
            </a:r>
            <a:r>
              <a:rPr lang="en-US" sz="135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切換手冊"，結果是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2020 年舊核心系統的文件。</a:t>
            </a:r>
            <a:endParaRPr dirty="0"/>
          </a:p>
        </p:txBody>
      </p:sp>
      <p:sp>
        <p:nvSpPr>
          <p:cNvPr id="12" name="Google Shape;133;p17">
            <a:extLst>
              <a:ext uri="{FF2B5EF4-FFF2-40B4-BE49-F238E27FC236}">
                <a16:creationId xmlns:a16="http://schemas.microsoft.com/office/drawing/2014/main" id="{21F8DEF2-214A-5D81-4A04-D85F2A546CC1}"/>
              </a:ext>
            </a:extLst>
          </p:cNvPr>
          <p:cNvSpPr txBox="1"/>
          <p:nvPr/>
        </p:nvSpPr>
        <p:spPr>
          <a:xfrm>
            <a:off x="8359675" y="2928937"/>
            <a:ext cx="8582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路徑迷失</a:t>
            </a:r>
            <a:endParaRPr dirty="0"/>
          </a:p>
        </p:txBody>
      </p:sp>
      <p:sp>
        <p:nvSpPr>
          <p:cNvPr id="13" name="Google Shape;134;p17">
            <a:extLst>
              <a:ext uri="{FF2B5EF4-FFF2-40B4-BE49-F238E27FC236}">
                <a16:creationId xmlns:a16="http://schemas.microsoft.com/office/drawing/2014/main" id="{0AB5A4E8-DAEF-7287-F95A-FE91BDA05B49}"/>
              </a:ext>
            </a:extLst>
          </p:cNvPr>
          <p:cNvSpPr txBox="1"/>
          <p:nvPr/>
        </p:nvSpPr>
        <p:spPr>
          <a:xfrm>
            <a:off x="8359675" y="3433762"/>
            <a:ext cx="2965549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知道要改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5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IP，但不知道具體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 Config </a:t>
            </a:r>
            <a:r>
              <a:rPr lang="en-US" sz="135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檔案</a:t>
            </a:r>
            <a:r>
              <a:rPr lang="zh-TW" alt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放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在 Linux </a:t>
            </a:r>
            <a:r>
              <a:rPr lang="en-US" sz="1350" b="0" i="0" u="none" strike="noStrike" cap="none" dirty="0" err="1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的哪裡</a:t>
            </a:r>
            <a:r>
              <a:rPr lang="en-US" sz="1350" b="0" i="0" u="none" strike="noStrike" cap="none" dirty="0">
                <a:solidFill>
                  <a:srgbClr val="A1A1A6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571500" y="3338066"/>
            <a:ext cx="1104900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全域視角 01：資料入庫 (INGESTION PIPELINE)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938736" y="4681091"/>
            <a:ext cx="453137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從非結構化文檔到結構化知識的轉變之旅</a:t>
            </a:r>
            <a:r>
              <a:rPr lang="en-US" sz="180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。</a:t>
            </a:r>
            <a:endParaRPr dirty="0"/>
          </a:p>
        </p:txBody>
      </p:sp>
      <p:pic>
        <p:nvPicPr>
          <p:cNvPr id="130" name="Google Shape;13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60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904725" y="3947665"/>
            <a:ext cx="885676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PDF / Doc</a:t>
            </a:r>
            <a:endParaRPr dirty="0"/>
          </a:p>
        </p:txBody>
      </p:sp>
      <p:sp>
        <p:nvSpPr>
          <p:cNvPr id="132" name="Google Shape;132;p18"/>
          <p:cNvSpPr txBox="1"/>
          <p:nvPr/>
        </p:nvSpPr>
        <p:spPr>
          <a:xfrm>
            <a:off x="2802433" y="3957191"/>
            <a:ext cx="885676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OCR &amp; Layout</a:t>
            </a:r>
            <a:endParaRPr/>
          </a:p>
        </p:txBody>
      </p:sp>
      <p:pic>
        <p:nvPicPr>
          <p:cNvPr id="133" name="Google Shape;13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9333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4766276" y="3957191"/>
            <a:ext cx="753665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Markdown</a:t>
            </a:r>
            <a:endParaRPr dirty="0"/>
          </a:p>
        </p:txBody>
      </p:sp>
      <p:pic>
        <p:nvPicPr>
          <p:cNvPr id="135" name="Google Shape;135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9719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569719" y="3957191"/>
            <a:ext cx="9525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圖片解析</a:t>
            </a:r>
            <a:endParaRPr dirty="0"/>
          </a:p>
        </p:txBody>
      </p:sp>
      <p:pic>
        <p:nvPicPr>
          <p:cNvPr id="137" name="Google Shape;13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0106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8645128" y="3957191"/>
            <a:ext cx="602605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Chunking</a:t>
            </a:r>
            <a:endParaRPr/>
          </a:p>
        </p:txBody>
      </p:sp>
      <p:pic>
        <p:nvPicPr>
          <p:cNvPr id="139" name="Google Shape;139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70492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0486819" y="3957324"/>
            <a:ext cx="752328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Vector DB</a:t>
            </a:r>
            <a:endParaRPr dirty="0"/>
          </a:p>
        </p:txBody>
      </p:sp>
      <p:pic>
        <p:nvPicPr>
          <p:cNvPr id="141" name="Google Shape;141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2873" y="3166616"/>
            <a:ext cx="33667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76376" y="3166616"/>
            <a:ext cx="33346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13364" y="3166616"/>
            <a:ext cx="26521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813750" y="3166616"/>
            <a:ext cx="26521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14136" y="3166616"/>
            <a:ext cx="26521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68947" y="286181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03321" y="3166616"/>
            <a:ext cx="302413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/>
          <p:nvPr/>
        </p:nvSpPr>
        <p:spPr>
          <a:xfrm>
            <a:off x="571500" y="3333303"/>
            <a:ext cx="11049000" cy="190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全域視角 02：檢索生成 (QUERY PIPELINE)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3479306" y="5941347"/>
            <a:ext cx="466912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通過多層過濾，將模糊問題轉化為精準答案。</a:t>
            </a:r>
            <a:endParaRPr dirty="0"/>
          </a:p>
        </p:txBody>
      </p:sp>
      <p:sp>
        <p:nvSpPr>
          <p:cNvPr id="155" name="Google Shape;155;p19"/>
          <p:cNvSpPr txBox="1"/>
          <p:nvPr/>
        </p:nvSpPr>
        <p:spPr>
          <a:xfrm>
            <a:off x="980926" y="3952428"/>
            <a:ext cx="72776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A1A1A6"/>
                </a:solidFill>
                <a:latin typeface="Inter SemiBold"/>
                <a:ea typeface="Inter SemiBold"/>
                <a:sym typeface="Inter SemiBold"/>
              </a:rPr>
              <a:t>用戶提問</a:t>
            </a:r>
            <a:endParaRPr dirty="0"/>
          </a:p>
        </p:txBody>
      </p:sp>
      <p:sp>
        <p:nvSpPr>
          <p:cNvPr id="157" name="Google Shape;157;p19"/>
          <p:cNvSpPr txBox="1"/>
          <p:nvPr/>
        </p:nvSpPr>
        <p:spPr>
          <a:xfrm>
            <a:off x="2863006" y="3952428"/>
            <a:ext cx="85843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擴展問題 x3</a:t>
            </a:r>
            <a:endParaRPr dirty="0"/>
          </a:p>
        </p:txBody>
      </p:sp>
      <p:sp>
        <p:nvSpPr>
          <p:cNvPr id="159" name="Google Shape;159;p19"/>
          <p:cNvSpPr txBox="1"/>
          <p:nvPr/>
        </p:nvSpPr>
        <p:spPr>
          <a:xfrm>
            <a:off x="4477297" y="3957361"/>
            <a:ext cx="133656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初步搜尋 (Top-k</a:t>
            </a:r>
            <a:r>
              <a:rPr lang="en-US" sz="105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*</a:t>
            </a:r>
            <a:r>
              <a:rPr lang="en-US" altLang="zh-TW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)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6569718" y="3957360"/>
            <a:ext cx="12122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重新排序</a:t>
            </a: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(Top-k)</a:t>
            </a:r>
            <a:endParaRPr dirty="0"/>
          </a:p>
        </p:txBody>
      </p:sp>
      <p:sp>
        <p:nvSpPr>
          <p:cNvPr id="163" name="Google Shape;163;p19"/>
          <p:cNvSpPr txBox="1"/>
          <p:nvPr/>
        </p:nvSpPr>
        <p:spPr>
          <a:xfrm>
            <a:off x="8611045" y="3969687"/>
            <a:ext cx="67061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rgbClr val="A1A1A6"/>
                </a:solidFill>
                <a:latin typeface="Inter SemiBold"/>
                <a:ea typeface="Inter SemiBold"/>
                <a:sym typeface="Inter SemiBold"/>
              </a:rPr>
              <a:t>展開上下文</a:t>
            </a:r>
            <a:endParaRPr dirty="0"/>
          </a:p>
        </p:txBody>
      </p:sp>
      <p:sp>
        <p:nvSpPr>
          <p:cNvPr id="165" name="Google Shape;165;p19"/>
          <p:cNvSpPr txBox="1"/>
          <p:nvPr/>
        </p:nvSpPr>
        <p:spPr>
          <a:xfrm>
            <a:off x="10493893" y="3952428"/>
            <a:ext cx="66109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050" b="0" i="0" u="none" strike="noStrike" cap="none" dirty="0" err="1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總結回答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16BB7D-73E9-9FE8-34E6-840FF1D9A65C}"/>
              </a:ext>
            </a:extLst>
          </p:cNvPr>
          <p:cNvGrpSpPr/>
          <p:nvPr/>
        </p:nvGrpSpPr>
        <p:grpSpPr>
          <a:xfrm>
            <a:off x="868560" y="2857053"/>
            <a:ext cx="952500" cy="952500"/>
            <a:chOff x="868560" y="2857053"/>
            <a:chExt cx="952500" cy="952500"/>
          </a:xfrm>
        </p:grpSpPr>
        <p:pic>
          <p:nvPicPr>
            <p:cNvPr id="154" name="Google Shape;154;p19" descr="imag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560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93155" y="3161853"/>
              <a:ext cx="3033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D047F0-4F52-8D03-1DCD-FE0EF1C3BCC9}"/>
              </a:ext>
            </a:extLst>
          </p:cNvPr>
          <p:cNvGrpSpPr/>
          <p:nvPr/>
        </p:nvGrpSpPr>
        <p:grpSpPr>
          <a:xfrm>
            <a:off x="2768947" y="2857053"/>
            <a:ext cx="952500" cy="952500"/>
            <a:chOff x="2768947" y="2857053"/>
            <a:chExt cx="952500" cy="952500"/>
          </a:xfrm>
        </p:grpSpPr>
        <p:pic>
          <p:nvPicPr>
            <p:cNvPr id="156" name="Google Shape;156;p19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8947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74491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A3B443-D3EA-2D31-FD2B-B5E4DF1A00AA}"/>
              </a:ext>
            </a:extLst>
          </p:cNvPr>
          <p:cNvGrpSpPr/>
          <p:nvPr/>
        </p:nvGrpSpPr>
        <p:grpSpPr>
          <a:xfrm>
            <a:off x="4669333" y="2857053"/>
            <a:ext cx="952500" cy="952500"/>
            <a:chOff x="4669333" y="2857053"/>
            <a:chExt cx="952500" cy="952500"/>
          </a:xfrm>
        </p:grpSpPr>
        <p:pic>
          <p:nvPicPr>
            <p:cNvPr id="158" name="Google Shape;158;p19" descr="image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9333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 descr="imag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74877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75F67-A1AF-69E8-2C30-E735955777FE}"/>
              </a:ext>
            </a:extLst>
          </p:cNvPr>
          <p:cNvGrpSpPr/>
          <p:nvPr/>
        </p:nvGrpSpPr>
        <p:grpSpPr>
          <a:xfrm>
            <a:off x="6569719" y="2857053"/>
            <a:ext cx="952500" cy="952500"/>
            <a:chOff x="6569719" y="2857053"/>
            <a:chExt cx="952500" cy="952500"/>
          </a:xfrm>
        </p:grpSpPr>
        <p:pic>
          <p:nvPicPr>
            <p:cNvPr id="160" name="Google Shape;160;p19" descr="image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69719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 descr="image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75264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5B8D87-6A28-88E1-100F-A61258A06D33}"/>
              </a:ext>
            </a:extLst>
          </p:cNvPr>
          <p:cNvGrpSpPr/>
          <p:nvPr/>
        </p:nvGrpSpPr>
        <p:grpSpPr>
          <a:xfrm>
            <a:off x="8470106" y="2857053"/>
            <a:ext cx="952500" cy="952500"/>
            <a:chOff x="8470106" y="2857053"/>
            <a:chExt cx="952500" cy="952500"/>
          </a:xfrm>
        </p:grpSpPr>
        <p:pic>
          <p:nvPicPr>
            <p:cNvPr id="162" name="Google Shape;162;p19" descr="image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470106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 descr="image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751837" y="3161853"/>
              <a:ext cx="389036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3C34C8-5506-1BA3-6093-1BB322CCBCBD}"/>
              </a:ext>
            </a:extLst>
          </p:cNvPr>
          <p:cNvGrpSpPr/>
          <p:nvPr/>
        </p:nvGrpSpPr>
        <p:grpSpPr>
          <a:xfrm>
            <a:off x="10370492" y="2857053"/>
            <a:ext cx="952500" cy="952500"/>
            <a:chOff x="10370492" y="2857053"/>
            <a:chExt cx="952500" cy="952500"/>
          </a:xfrm>
        </p:grpSpPr>
        <p:pic>
          <p:nvPicPr>
            <p:cNvPr id="164" name="Google Shape;164;p19" descr="image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370492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9" descr="image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676036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69FBA9-AC51-9968-1AC6-E6009716332B}"/>
              </a:ext>
            </a:extLst>
          </p:cNvPr>
          <p:cNvGrpSpPr/>
          <p:nvPr/>
        </p:nvGrpSpPr>
        <p:grpSpPr>
          <a:xfrm>
            <a:off x="2768946" y="1503154"/>
            <a:ext cx="952500" cy="952500"/>
            <a:chOff x="2768947" y="2857053"/>
            <a:chExt cx="952500" cy="952500"/>
          </a:xfrm>
        </p:grpSpPr>
        <p:pic>
          <p:nvPicPr>
            <p:cNvPr id="9" name="Google Shape;156;p19" descr="image.png">
              <a:extLst>
                <a:ext uri="{FF2B5EF4-FFF2-40B4-BE49-F238E27FC236}">
                  <a16:creationId xmlns:a16="http://schemas.microsoft.com/office/drawing/2014/main" id="{ED685D98-7C56-352E-3190-49F1C2C5A37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8947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67;p19" descr="image.png">
              <a:extLst>
                <a:ext uri="{FF2B5EF4-FFF2-40B4-BE49-F238E27FC236}">
                  <a16:creationId xmlns:a16="http://schemas.microsoft.com/office/drawing/2014/main" id="{58D87D26-96EB-2FB1-38AF-D8D80C42654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74491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B9D0F2-71AD-555C-8D05-9B8CCE0D17C7}"/>
              </a:ext>
            </a:extLst>
          </p:cNvPr>
          <p:cNvGrpSpPr/>
          <p:nvPr/>
        </p:nvGrpSpPr>
        <p:grpSpPr>
          <a:xfrm>
            <a:off x="2768945" y="4399200"/>
            <a:ext cx="952500" cy="952500"/>
            <a:chOff x="2768947" y="2857053"/>
            <a:chExt cx="952500" cy="952500"/>
          </a:xfrm>
        </p:grpSpPr>
        <p:pic>
          <p:nvPicPr>
            <p:cNvPr id="12" name="Google Shape;156;p19" descr="image.png">
              <a:extLst>
                <a:ext uri="{FF2B5EF4-FFF2-40B4-BE49-F238E27FC236}">
                  <a16:creationId xmlns:a16="http://schemas.microsoft.com/office/drawing/2014/main" id="{543B95AF-B266-358D-DFBA-8F5CCD54F40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8947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67;p19" descr="image.png">
              <a:extLst>
                <a:ext uri="{FF2B5EF4-FFF2-40B4-BE49-F238E27FC236}">
                  <a16:creationId xmlns:a16="http://schemas.microsoft.com/office/drawing/2014/main" id="{5BFF0246-2E13-29D5-DBF0-B5C9FB59B5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74491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D7231-FA48-8D92-2289-EA857670774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708695" y="1979404"/>
            <a:ext cx="1060251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D2CC8B-86C3-D260-D30A-793D027AFC8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08547" y="3753752"/>
            <a:ext cx="1060398" cy="1121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AD9F2C-0278-DB4C-4CD7-A96A560BA725}"/>
              </a:ext>
            </a:extLst>
          </p:cNvPr>
          <p:cNvCxnSpPr>
            <a:cxnSpLocks/>
            <a:stCxn id="154" idx="3"/>
            <a:endCxn id="156" idx="1"/>
          </p:cNvCxnSpPr>
          <p:nvPr/>
        </p:nvCxnSpPr>
        <p:spPr>
          <a:xfrm>
            <a:off x="1821060" y="3333303"/>
            <a:ext cx="947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FF4555-B764-A4A2-EAD7-B397B4B079CE}"/>
              </a:ext>
            </a:extLst>
          </p:cNvPr>
          <p:cNvGrpSpPr/>
          <p:nvPr/>
        </p:nvGrpSpPr>
        <p:grpSpPr>
          <a:xfrm>
            <a:off x="4669333" y="1503154"/>
            <a:ext cx="952500" cy="952500"/>
            <a:chOff x="4669333" y="2857053"/>
            <a:chExt cx="952500" cy="952500"/>
          </a:xfrm>
        </p:grpSpPr>
        <p:pic>
          <p:nvPicPr>
            <p:cNvPr id="41" name="Google Shape;158;p19" descr="image.png">
              <a:extLst>
                <a:ext uri="{FF2B5EF4-FFF2-40B4-BE49-F238E27FC236}">
                  <a16:creationId xmlns:a16="http://schemas.microsoft.com/office/drawing/2014/main" id="{311B2EE5-F6AE-1AA5-6103-C08AE4AD682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9333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168;p19" descr="image.png">
              <a:extLst>
                <a:ext uri="{FF2B5EF4-FFF2-40B4-BE49-F238E27FC236}">
                  <a16:creationId xmlns:a16="http://schemas.microsoft.com/office/drawing/2014/main" id="{6AF689FB-3CF5-49F6-7D0E-006E2B58C9E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74877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2D75AF-EF6B-9962-F383-E28015258141}"/>
              </a:ext>
            </a:extLst>
          </p:cNvPr>
          <p:cNvGrpSpPr/>
          <p:nvPr/>
        </p:nvGrpSpPr>
        <p:grpSpPr>
          <a:xfrm>
            <a:off x="4665240" y="4399200"/>
            <a:ext cx="952500" cy="952500"/>
            <a:chOff x="4669333" y="2857053"/>
            <a:chExt cx="952500" cy="952500"/>
          </a:xfrm>
        </p:grpSpPr>
        <p:pic>
          <p:nvPicPr>
            <p:cNvPr id="44" name="Google Shape;158;p19" descr="image.png">
              <a:extLst>
                <a:ext uri="{FF2B5EF4-FFF2-40B4-BE49-F238E27FC236}">
                  <a16:creationId xmlns:a16="http://schemas.microsoft.com/office/drawing/2014/main" id="{FDC4A02D-179E-894F-BD0C-FAAAC18B1B9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69333" y="2857053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68;p19" descr="image.png">
              <a:extLst>
                <a:ext uri="{FF2B5EF4-FFF2-40B4-BE49-F238E27FC236}">
                  <a16:creationId xmlns:a16="http://schemas.microsoft.com/office/drawing/2014/main" id="{3C76662A-E10A-2572-EAE7-C21D12B818B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74877" y="3161853"/>
              <a:ext cx="341411" cy="34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830A2B-01D0-1C97-B25A-45D3A1047559}"/>
              </a:ext>
            </a:extLst>
          </p:cNvPr>
          <p:cNvCxnSpPr>
            <a:cxnSpLocks/>
            <a:stCxn id="156" idx="3"/>
            <a:endCxn id="158" idx="1"/>
          </p:cNvCxnSpPr>
          <p:nvPr/>
        </p:nvCxnSpPr>
        <p:spPr>
          <a:xfrm>
            <a:off x="3721447" y="3333303"/>
            <a:ext cx="947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8732C3-2356-E7FB-F075-8744BF6E77AB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721446" y="1979404"/>
            <a:ext cx="947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FE1BFE-3B89-2D13-F057-12FFDAE2A443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3721445" y="4875450"/>
            <a:ext cx="943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5FABF87-E29D-C2F8-9AEC-7E352E0D6912}"/>
              </a:ext>
            </a:extLst>
          </p:cNvPr>
          <p:cNvCxnSpPr>
            <a:cxnSpLocks/>
            <a:stCxn id="158" idx="3"/>
            <a:endCxn id="160" idx="1"/>
          </p:cNvCxnSpPr>
          <p:nvPr/>
        </p:nvCxnSpPr>
        <p:spPr>
          <a:xfrm>
            <a:off x="5621833" y="3333303"/>
            <a:ext cx="947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CFE148-6E71-AE47-5E70-61FC94B3B9A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617740" y="3753752"/>
            <a:ext cx="1025182" cy="1121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A05DB30-AF1D-FAA9-4DFE-6054E235A8C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621833" y="1979404"/>
            <a:ext cx="984844" cy="100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159;p19">
            <a:extLst>
              <a:ext uri="{FF2B5EF4-FFF2-40B4-BE49-F238E27FC236}">
                <a16:creationId xmlns:a16="http://schemas.microsoft.com/office/drawing/2014/main" id="{E904FF2A-7B14-46C1-D1DE-74649741C111}"/>
              </a:ext>
            </a:extLst>
          </p:cNvPr>
          <p:cNvSpPr txBox="1"/>
          <p:nvPr/>
        </p:nvSpPr>
        <p:spPr>
          <a:xfrm>
            <a:off x="4473204" y="2548113"/>
            <a:ext cx="133656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Top-k</a:t>
            </a:r>
            <a:r>
              <a:rPr lang="en-US" sz="105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*</a:t>
            </a:r>
            <a:r>
              <a:rPr lang="en-US" altLang="zh-TW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dirty="0"/>
          </a:p>
        </p:txBody>
      </p:sp>
      <p:sp>
        <p:nvSpPr>
          <p:cNvPr id="141" name="Google Shape;159;p19">
            <a:extLst>
              <a:ext uri="{FF2B5EF4-FFF2-40B4-BE49-F238E27FC236}">
                <a16:creationId xmlns:a16="http://schemas.microsoft.com/office/drawing/2014/main" id="{E66E6834-5E98-2985-C646-92CDF31D35D6}"/>
              </a:ext>
            </a:extLst>
          </p:cNvPr>
          <p:cNvSpPr txBox="1"/>
          <p:nvPr/>
        </p:nvSpPr>
        <p:spPr>
          <a:xfrm>
            <a:off x="4473203" y="5442358"/>
            <a:ext cx="1336569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Top-k</a:t>
            </a:r>
            <a:r>
              <a:rPr lang="en-US" sz="1050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*</a:t>
            </a:r>
            <a:r>
              <a:rPr lang="en-US" altLang="zh-TW" sz="1050" b="0" i="0" u="none" strike="noStrike" cap="none" dirty="0">
                <a:solidFill>
                  <a:srgbClr val="A1A1A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dirty="0"/>
          </a:p>
        </p:txBody>
      </p:sp>
      <p:sp>
        <p:nvSpPr>
          <p:cNvPr id="15" name="Google Shape;155;p19">
            <a:extLst>
              <a:ext uri="{FF2B5EF4-FFF2-40B4-BE49-F238E27FC236}">
                <a16:creationId xmlns:a16="http://schemas.microsoft.com/office/drawing/2014/main" id="{0AF4F2F5-6033-F34E-6581-D082EE0203A4}"/>
              </a:ext>
            </a:extLst>
          </p:cNvPr>
          <p:cNvSpPr txBox="1"/>
          <p:nvPr/>
        </p:nvSpPr>
        <p:spPr>
          <a:xfrm>
            <a:off x="753862" y="2641009"/>
            <a:ext cx="116691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損益中心切備援</a:t>
            </a:r>
            <a:endParaRPr sz="900" dirty="0">
              <a:solidFill>
                <a:srgbClr val="2997FF"/>
              </a:solidFill>
            </a:endParaRPr>
          </a:p>
        </p:txBody>
      </p:sp>
      <p:sp>
        <p:nvSpPr>
          <p:cNvPr id="17" name="Google Shape;155;p19">
            <a:extLst>
              <a:ext uri="{FF2B5EF4-FFF2-40B4-BE49-F238E27FC236}">
                <a16:creationId xmlns:a16="http://schemas.microsoft.com/office/drawing/2014/main" id="{A94F3490-D896-C55E-2BB1-FD1C6D57E407}"/>
              </a:ext>
            </a:extLst>
          </p:cNvPr>
          <p:cNvSpPr txBox="1"/>
          <p:nvPr/>
        </p:nvSpPr>
        <p:spPr>
          <a:xfrm>
            <a:off x="1784102" y="1494333"/>
            <a:ext cx="1166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最新的損益中心的</a:t>
            </a:r>
            <a:endParaRPr lang="en-US" altLang="zh-TW" sz="900" dirty="0">
              <a:solidFill>
                <a:srgbClr val="2997FF"/>
              </a:solidFill>
              <a:latin typeface="Inter SemiBold"/>
              <a:ea typeface="Inter SemiBold"/>
              <a:sym typeface="Inter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備援計劃與策略</a:t>
            </a:r>
            <a:endParaRPr sz="900" dirty="0">
              <a:solidFill>
                <a:srgbClr val="2997FF"/>
              </a:solidFill>
            </a:endParaRPr>
          </a:p>
        </p:txBody>
      </p:sp>
      <p:sp>
        <p:nvSpPr>
          <p:cNvPr id="18" name="Google Shape;155;p19">
            <a:extLst>
              <a:ext uri="{FF2B5EF4-FFF2-40B4-BE49-F238E27FC236}">
                <a16:creationId xmlns:a16="http://schemas.microsoft.com/office/drawing/2014/main" id="{19F0BE5E-A1AC-6CE5-627B-FBE1BA11B111}"/>
              </a:ext>
            </a:extLst>
          </p:cNvPr>
          <p:cNvSpPr txBox="1"/>
          <p:nvPr/>
        </p:nvSpPr>
        <p:spPr>
          <a:xfrm>
            <a:off x="2020492" y="2679680"/>
            <a:ext cx="12474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如何有效實施損益中心的備援措施</a:t>
            </a:r>
            <a:endParaRPr sz="900" dirty="0">
              <a:solidFill>
                <a:srgbClr val="2997FF"/>
              </a:solidFill>
            </a:endParaRPr>
          </a:p>
        </p:txBody>
      </p:sp>
      <p:sp>
        <p:nvSpPr>
          <p:cNvPr id="20" name="Google Shape;155;p19">
            <a:extLst>
              <a:ext uri="{FF2B5EF4-FFF2-40B4-BE49-F238E27FC236}">
                <a16:creationId xmlns:a16="http://schemas.microsoft.com/office/drawing/2014/main" id="{8810C850-4BDC-4C4F-3BA2-A2F471C3BB1D}"/>
              </a:ext>
            </a:extLst>
          </p:cNvPr>
          <p:cNvSpPr txBox="1"/>
          <p:nvPr/>
        </p:nvSpPr>
        <p:spPr>
          <a:xfrm>
            <a:off x="1743763" y="5244133"/>
            <a:ext cx="15277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損益中心在</a:t>
            </a:r>
            <a:endParaRPr lang="en-US" altLang="zh-TW" sz="900" dirty="0">
              <a:solidFill>
                <a:srgbClr val="2997FF"/>
              </a:solidFill>
              <a:latin typeface="Inter SemiBold"/>
              <a:ea typeface="Inter SemiBold"/>
              <a:sym typeface="Inter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2997FF"/>
                </a:solidFill>
                <a:latin typeface="Inter SemiBold"/>
                <a:ea typeface="Inter SemiBold"/>
                <a:sym typeface="Inter SemiBold"/>
              </a:rPr>
              <a:t>運營中斷時的應急管理方案</a:t>
            </a:r>
            <a:endParaRPr sz="900" dirty="0">
              <a:solidFill>
                <a:srgbClr val="2997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B09373F7-9995-A08A-C3AF-54349F63E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 descr="image.png">
            <a:extLst>
              <a:ext uri="{FF2B5EF4-FFF2-40B4-BE49-F238E27FC236}">
                <a16:creationId xmlns:a16="http://schemas.microsoft.com/office/drawing/2014/main" id="{A560C9A8-5E25-4291-15E6-66BF299F13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790253"/>
            <a:ext cx="2166342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>
            <a:extLst>
              <a:ext uri="{FF2B5EF4-FFF2-40B4-BE49-F238E27FC236}">
                <a16:creationId xmlns:a16="http://schemas.microsoft.com/office/drawing/2014/main" id="{86AFC5A8-4F77-28BE-C844-09AD26AD0F11}"/>
              </a:ext>
            </a:extLst>
          </p:cNvPr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技術細節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 01：視覺理解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Google Shape;180;p20">
            <a:extLst>
              <a:ext uri="{FF2B5EF4-FFF2-40B4-BE49-F238E27FC236}">
                <a16:creationId xmlns:a16="http://schemas.microsoft.com/office/drawing/2014/main" id="{9A05FB6B-66B8-9206-2046-C276DBAF4D14}"/>
              </a:ext>
            </a:extLst>
          </p:cNvPr>
          <p:cNvSpPr txBox="1"/>
          <p:nvPr/>
        </p:nvSpPr>
        <p:spPr>
          <a:xfrm>
            <a:off x="571500" y="2323653"/>
            <a:ext cx="55245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不只讀文字，更能讀圖片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181;p20">
            <a:extLst>
              <a:ext uri="{FF2B5EF4-FFF2-40B4-BE49-F238E27FC236}">
                <a16:creationId xmlns:a16="http://schemas.microsoft.com/office/drawing/2014/main" id="{BBE9C16C-5C6B-490C-8C84-BC09A848875B}"/>
              </a:ext>
            </a:extLst>
          </p:cNvPr>
          <p:cNvSpPr txBox="1"/>
          <p:nvPr/>
        </p:nvSpPr>
        <p:spPr>
          <a:xfrm>
            <a:off x="571500" y="3347590"/>
            <a:ext cx="51435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維運手冊充滿了架構截圖與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Log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截圖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0">
            <a:extLst>
              <a:ext uri="{FF2B5EF4-FFF2-40B4-BE49-F238E27FC236}">
                <a16:creationId xmlns:a16="http://schemas.microsoft.com/office/drawing/2014/main" id="{9210B1C4-1098-2C6C-988B-E02B65F7FF17}"/>
              </a:ext>
            </a:extLst>
          </p:cNvPr>
          <p:cNvSpPr txBox="1"/>
          <p:nvPr/>
        </p:nvSpPr>
        <p:spPr>
          <a:xfrm>
            <a:off x="571500" y="4247703"/>
            <a:ext cx="51435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透過 </a:t>
            </a:r>
            <a:r>
              <a: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F5F5F7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Layout Analysis</a:t>
            </a:r>
            <a:r>
              <a: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與 </a:t>
            </a:r>
            <a:r>
              <a: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F5F5F7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PaddleOCR</a:t>
            </a:r>
            <a:r>
              <a:rPr kumimoji="0" lang="en-US" sz="2100" b="0" i="0" u="none" strike="noStrike" kern="0" cap="none" spc="0" normalizeH="0" baseline="0" noProof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，我們將圖片中的「目錄結構」與「錯誤截圖」轉化為機器可讀的文字。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20">
            <a:extLst>
              <a:ext uri="{FF2B5EF4-FFF2-40B4-BE49-F238E27FC236}">
                <a16:creationId xmlns:a16="http://schemas.microsoft.com/office/drawing/2014/main" id="{76C90D72-23B1-C0DB-6FE9-BF104496E130}"/>
              </a:ext>
            </a:extLst>
          </p:cNvPr>
          <p:cNvSpPr txBox="1"/>
          <p:nvPr/>
        </p:nvSpPr>
        <p:spPr>
          <a:xfrm>
            <a:off x="6477002" y="5333553"/>
            <a:ext cx="5143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B1B1B1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看得懂圖表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B1B1B1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=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B1B1B1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找得到問題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B1B1B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圖片 2" descr="一張含有 文字, 螢幕擷取畫面, 網頁, 網站 的圖片">
            <a:extLst>
              <a:ext uri="{FF2B5EF4-FFF2-40B4-BE49-F238E27FC236}">
                <a16:creationId xmlns:a16="http://schemas.microsoft.com/office/drawing/2014/main" id="{5B2EBEBE-8A39-F29F-195B-665999F6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75" y="2133153"/>
            <a:ext cx="5422725" cy="30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5245B70F-CD60-F6D9-279A-4E113ECB0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 descr="image.png">
            <a:extLst>
              <a:ext uri="{FF2B5EF4-FFF2-40B4-BE49-F238E27FC236}">
                <a16:creationId xmlns:a16="http://schemas.microsoft.com/office/drawing/2014/main" id="{9B4311F3-1D02-A223-6E29-CA7C532E7E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7378" y="761107"/>
            <a:ext cx="2166342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 descr="一張含有 文字, 電子產品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17AFB853-8002-AC91-6939-4D24D4450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77636"/>
            <a:ext cx="3580622" cy="5066589"/>
          </a:xfrm>
          <a:prstGeom prst="rect">
            <a:avLst/>
          </a:prstGeom>
        </p:spPr>
      </p:pic>
      <p:sp>
        <p:nvSpPr>
          <p:cNvPr id="6" name="Google Shape;179;p20">
            <a:extLst>
              <a:ext uri="{FF2B5EF4-FFF2-40B4-BE49-F238E27FC236}">
                <a16:creationId xmlns:a16="http://schemas.microsoft.com/office/drawing/2014/main" id="{D5951721-23E9-5709-902A-295269120A73}"/>
              </a:ext>
            </a:extLst>
          </p:cNvPr>
          <p:cNvSpPr txBox="1"/>
          <p:nvPr/>
        </p:nvSpPr>
        <p:spPr>
          <a:xfrm>
            <a:off x="571500" y="761107"/>
            <a:ext cx="11601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技術細節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1A1A6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 01：視覺理解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圖片 7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41F06987-740F-5539-3EF3-80764F97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49" y="1377635"/>
            <a:ext cx="3580621" cy="5066590"/>
          </a:xfrm>
          <a:prstGeom prst="rect">
            <a:avLst/>
          </a:prstGeom>
        </p:spPr>
      </p:pic>
      <p:pic>
        <p:nvPicPr>
          <p:cNvPr id="20" name="圖片 19" descr="一張含有 文字, 螢幕擷取畫面, 軟體 的圖片">
            <a:extLst>
              <a:ext uri="{FF2B5EF4-FFF2-40B4-BE49-F238E27FC236}">
                <a16:creationId xmlns:a16="http://schemas.microsoft.com/office/drawing/2014/main" id="{EA57DA2C-B8F7-C299-CEBD-52DAA5EF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740" y="1065907"/>
            <a:ext cx="4303210" cy="56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21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1043</Words>
  <Application>Microsoft Office PowerPoint</Application>
  <PresentationFormat>寬螢幕</PresentationFormat>
  <Paragraphs>185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Inter SemiBold</vt:lpstr>
      <vt:lpstr>Calibri</vt:lpstr>
      <vt:lpstr>Inter Light</vt:lpstr>
      <vt:lpstr>Cambria Math</vt:lpstr>
      <vt:lpstr>Arial</vt:lpstr>
      <vt:lpstr>Inter</vt:lpstr>
      <vt:lpstr>JetBrains Mono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鄭睿閎-經紀系統部-永豐金證券</cp:lastModifiedBy>
  <cp:revision>154</cp:revision>
  <dcterms:modified xsi:type="dcterms:W3CDTF">2025-12-15T05:51:14Z</dcterms:modified>
</cp:coreProperties>
</file>